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70" r:id="rId6"/>
    <p:sldId id="273" r:id="rId7"/>
    <p:sldId id="271" r:id="rId8"/>
    <p:sldId id="275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7" r:id="rId17"/>
    <p:sldId id="265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662"/>
    <a:srgbClr val="4A6894"/>
    <a:srgbClr val="F68700"/>
    <a:srgbClr val="FFB154"/>
    <a:srgbClr val="8CA3C5"/>
    <a:srgbClr val="C06900"/>
    <a:srgbClr val="DA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53" d="100"/>
          <a:sy n="53" d="100"/>
        </p:scale>
        <p:origin x="83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A035A-6EF3-4DFF-930A-C25A9F4A5806}" type="doc">
      <dgm:prSet loTypeId="urn:microsoft.com/office/officeart/2005/8/layout/vProcess5" loCatId="process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227215F-4234-4782-8A12-9DE73F279DD7}">
      <dgm:prSet phldrT="[Текст]" custT="1"/>
      <dgm:spPr>
        <a:solidFill>
          <a:srgbClr val="FFB154"/>
        </a:solidFill>
      </dgm:spPr>
      <dgm:t>
        <a:bodyPr/>
        <a:lstStyle/>
        <a:p>
          <a:pPr algn="ctr"/>
          <a:r>
            <a:rPr lang="ru-RU" sz="44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i="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Целевой</a:t>
          </a:r>
          <a:endParaRPr lang="ru-RU" sz="4400" b="1" i="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8DA191-0ADF-4614-B427-348470E26EA6}" type="parTrans" cxnId="{88316D77-129A-41B6-BF9E-314A24FB15D5}">
      <dgm:prSet/>
      <dgm:spPr/>
      <dgm:t>
        <a:bodyPr/>
        <a:lstStyle/>
        <a:p>
          <a:endParaRPr lang="ru-RU"/>
        </a:p>
      </dgm:t>
    </dgm:pt>
    <dgm:pt modelId="{49A97C63-5BAE-4D0A-B746-25EC3BDE58C4}" type="sibTrans" cxnId="{88316D77-129A-41B6-BF9E-314A24FB15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EF67FB3-A189-47DA-A056-48BFEAD7D8E0}">
      <dgm:prSet phldrT="[Текст]" custT="1"/>
      <dgm:spPr>
        <a:solidFill>
          <a:srgbClr val="8CA3C5"/>
        </a:solidFill>
      </dgm:spPr>
      <dgm:t>
        <a:bodyPr/>
        <a:lstStyle/>
        <a:p>
          <a:pPr algn="ctr"/>
          <a:r>
            <a:rPr lang="ru-RU" sz="40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Содержательный</a:t>
          </a:r>
          <a:endParaRPr lang="ru-RU" sz="4400" b="1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2E9646-5E86-4EFC-9222-6FD9A42B4653}" type="parTrans" cxnId="{8EFBC053-EF7E-4696-896E-EEAD1A181D47}">
      <dgm:prSet/>
      <dgm:spPr/>
      <dgm:t>
        <a:bodyPr/>
        <a:lstStyle/>
        <a:p>
          <a:endParaRPr lang="ru-RU"/>
        </a:p>
      </dgm:t>
    </dgm:pt>
    <dgm:pt modelId="{65738F3C-BCDB-4F85-9140-083E1DA5D118}" type="sibTrans" cxnId="{8EFBC053-EF7E-4696-896E-EEAD1A181D47}">
      <dgm:prSet/>
      <dgm:spPr/>
      <dgm:t>
        <a:bodyPr/>
        <a:lstStyle/>
        <a:p>
          <a:endParaRPr lang="ru-RU"/>
        </a:p>
      </dgm:t>
    </dgm:pt>
    <dgm:pt modelId="{8568CFFB-4CDB-46D1-840F-DC3AE5BE583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4000" b="1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193DD-9872-44D8-BF86-3010A9281439}" type="parTrans" cxnId="{98B622A1-81F6-4EDC-AE0E-39E4DE838A18}">
      <dgm:prSet/>
      <dgm:spPr/>
      <dgm:t>
        <a:bodyPr/>
        <a:lstStyle/>
        <a:p>
          <a:endParaRPr lang="ru-RU"/>
        </a:p>
      </dgm:t>
    </dgm:pt>
    <dgm:pt modelId="{D3C82840-5FE5-4781-B757-DBC0E2621B0F}" type="sibTrans" cxnId="{98B622A1-81F6-4EDC-AE0E-39E4DE838A18}">
      <dgm:prSet/>
      <dgm:spPr/>
      <dgm:t>
        <a:bodyPr/>
        <a:lstStyle/>
        <a:p>
          <a:endParaRPr lang="ru-RU"/>
        </a:p>
      </dgm:t>
    </dgm:pt>
    <dgm:pt modelId="{A6783771-5368-4BBD-B1F5-F2ACC72AA323}" type="pres">
      <dgm:prSet presAssocID="{813A035A-6EF3-4DFF-930A-C25A9F4A58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BFCAB-546C-451C-983B-01D54815FCEF}" type="pres">
      <dgm:prSet presAssocID="{813A035A-6EF3-4DFF-930A-C25A9F4A5806}" presName="dummyMaxCanvas" presStyleCnt="0">
        <dgm:presLayoutVars/>
      </dgm:prSet>
      <dgm:spPr/>
    </dgm:pt>
    <dgm:pt modelId="{59AA4247-2B08-4456-A5ED-D4E3A4B97D23}" type="pres">
      <dgm:prSet presAssocID="{813A035A-6EF3-4DFF-930A-C25A9F4A5806}" presName="ThreeNodes_1" presStyleLbl="node1" presStyleIdx="0" presStyleCnt="3" custScaleX="51565" custScaleY="45708" custLinFactNeighborX="-20761" custLinFactNeighborY="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D859A-1E33-4DF3-B56D-DD8E48AA7C15}" type="pres">
      <dgm:prSet presAssocID="{813A035A-6EF3-4DFF-930A-C25A9F4A5806}" presName="ThreeNodes_2" presStyleLbl="node1" presStyleIdx="1" presStyleCnt="3" custScaleX="85444" custScaleY="63643" custLinFactNeighborX="-9087" custLinFactNeighborY="-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51319-8D17-4622-A4A8-A7A8D58B3208}" type="pres">
      <dgm:prSet presAssocID="{813A035A-6EF3-4DFF-930A-C25A9F4A5806}" presName="ThreeNodes_3" presStyleLbl="node1" presStyleIdx="2" presStyleCnt="3" custScaleX="92424" custScaleY="59932" custLinFactNeighborX="29" custLinFactNeighborY="-45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79991-3ECA-47CA-8A9A-46307EE05E21}" type="pres">
      <dgm:prSet presAssocID="{813A035A-6EF3-4DFF-930A-C25A9F4A5806}" presName="ThreeConn_1-2" presStyleLbl="fgAccFollowNode1" presStyleIdx="0" presStyleCnt="2" custScaleX="78035" custScaleY="100000" custLinFactX="-113155" custLinFactNeighborX="-200000" custLinFactNeighborY="-3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5D551-B1CA-4C64-8779-012644EFF3B5}" type="pres">
      <dgm:prSet presAssocID="{813A035A-6EF3-4DFF-930A-C25A9F4A5806}" presName="ThreeConn_2-3" presStyleLbl="fgAccFollowNode1" presStyleIdx="1" presStyleCnt="2" custScaleX="75359" custLinFactNeighborX="-97731" custLinFactNeighborY="-5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8177D-9BCF-4822-A405-2A22242A0BCC}" type="pres">
      <dgm:prSet presAssocID="{813A035A-6EF3-4DFF-930A-C25A9F4A58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56E27-5D76-4549-9ECC-80C8BBD40399}" type="pres">
      <dgm:prSet presAssocID="{813A035A-6EF3-4DFF-930A-C25A9F4A58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89B0-2C50-4532-B26F-5F647F288EA4}" type="pres">
      <dgm:prSet presAssocID="{813A035A-6EF3-4DFF-930A-C25A9F4A58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A5FAC-95E5-48E9-AB12-169D685A00BD}" type="presOf" srcId="{4227215F-4234-4782-8A12-9DE73F279DD7}" destId="{59AA4247-2B08-4456-A5ED-D4E3A4B97D23}" srcOrd="0" destOrd="0" presId="urn:microsoft.com/office/officeart/2005/8/layout/vProcess5"/>
    <dgm:cxn modelId="{9FB69FB9-7BDE-4C7B-9FFA-78832B5293CC}" type="presOf" srcId="{FEF67FB3-A189-47DA-A056-48BFEAD7D8E0}" destId="{AFE56E27-5D76-4549-9ECC-80C8BBD40399}" srcOrd="1" destOrd="0" presId="urn:microsoft.com/office/officeart/2005/8/layout/vProcess5"/>
    <dgm:cxn modelId="{369A1D9A-F789-4710-83DA-C907F94B9075}" type="presOf" srcId="{FEF67FB3-A189-47DA-A056-48BFEAD7D8E0}" destId="{E1DD859A-1E33-4DF3-B56D-DD8E48AA7C15}" srcOrd="0" destOrd="0" presId="urn:microsoft.com/office/officeart/2005/8/layout/vProcess5"/>
    <dgm:cxn modelId="{C4E031C0-2A1D-46FE-BB03-E95A255058B0}" type="presOf" srcId="{65738F3C-BCDB-4F85-9140-083E1DA5D118}" destId="{7415D551-B1CA-4C64-8779-012644EFF3B5}" srcOrd="0" destOrd="0" presId="urn:microsoft.com/office/officeart/2005/8/layout/vProcess5"/>
    <dgm:cxn modelId="{2821DE68-652A-4516-AB4A-4E4FE885C39B}" type="presOf" srcId="{8568CFFB-4CDB-46D1-840F-DC3AE5BE583D}" destId="{6E1C89B0-2C50-4532-B26F-5F647F288EA4}" srcOrd="1" destOrd="0" presId="urn:microsoft.com/office/officeart/2005/8/layout/vProcess5"/>
    <dgm:cxn modelId="{BD5A49D3-9706-4CDF-BB25-494BE1762C07}" type="presOf" srcId="{49A97C63-5BAE-4D0A-B746-25EC3BDE58C4}" destId="{CCB79991-3ECA-47CA-8A9A-46307EE05E21}" srcOrd="0" destOrd="0" presId="urn:microsoft.com/office/officeart/2005/8/layout/vProcess5"/>
    <dgm:cxn modelId="{44FC7F24-1FDA-425B-9C41-058067AAFDB7}" type="presOf" srcId="{813A035A-6EF3-4DFF-930A-C25A9F4A5806}" destId="{A6783771-5368-4BBD-B1F5-F2ACC72AA323}" srcOrd="0" destOrd="0" presId="urn:microsoft.com/office/officeart/2005/8/layout/vProcess5"/>
    <dgm:cxn modelId="{98B622A1-81F6-4EDC-AE0E-39E4DE838A18}" srcId="{813A035A-6EF3-4DFF-930A-C25A9F4A5806}" destId="{8568CFFB-4CDB-46D1-840F-DC3AE5BE583D}" srcOrd="2" destOrd="0" parTransId="{F0C193DD-9872-44D8-BF86-3010A9281439}" sibTransId="{D3C82840-5FE5-4781-B757-DBC0E2621B0F}"/>
    <dgm:cxn modelId="{1A97C64E-22A5-48A4-B032-F2260D239618}" type="presOf" srcId="{4227215F-4234-4782-8A12-9DE73F279DD7}" destId="{FF18177D-9BCF-4822-A405-2A22242A0BCC}" srcOrd="1" destOrd="0" presId="urn:microsoft.com/office/officeart/2005/8/layout/vProcess5"/>
    <dgm:cxn modelId="{8EFBC053-EF7E-4696-896E-EEAD1A181D47}" srcId="{813A035A-6EF3-4DFF-930A-C25A9F4A5806}" destId="{FEF67FB3-A189-47DA-A056-48BFEAD7D8E0}" srcOrd="1" destOrd="0" parTransId="{C62E9646-5E86-4EFC-9222-6FD9A42B4653}" sibTransId="{65738F3C-BCDB-4F85-9140-083E1DA5D118}"/>
    <dgm:cxn modelId="{E49BCE6D-C469-46B7-8385-558CB8716ED9}" type="presOf" srcId="{8568CFFB-4CDB-46D1-840F-DC3AE5BE583D}" destId="{C2851319-8D17-4622-A4A8-A7A8D58B3208}" srcOrd="0" destOrd="0" presId="urn:microsoft.com/office/officeart/2005/8/layout/vProcess5"/>
    <dgm:cxn modelId="{88316D77-129A-41B6-BF9E-314A24FB15D5}" srcId="{813A035A-6EF3-4DFF-930A-C25A9F4A5806}" destId="{4227215F-4234-4782-8A12-9DE73F279DD7}" srcOrd="0" destOrd="0" parTransId="{CA8DA191-0ADF-4614-B427-348470E26EA6}" sibTransId="{49A97C63-5BAE-4D0A-B746-25EC3BDE58C4}"/>
    <dgm:cxn modelId="{CDF0AD40-0EE2-4D33-AB41-E05F7132968B}" type="presParOf" srcId="{A6783771-5368-4BBD-B1F5-F2ACC72AA323}" destId="{F65BFCAB-546C-451C-983B-01D54815FCEF}" srcOrd="0" destOrd="0" presId="urn:microsoft.com/office/officeart/2005/8/layout/vProcess5"/>
    <dgm:cxn modelId="{6DE05E7B-0BD7-4C01-BBD0-4AF3051B14F5}" type="presParOf" srcId="{A6783771-5368-4BBD-B1F5-F2ACC72AA323}" destId="{59AA4247-2B08-4456-A5ED-D4E3A4B97D23}" srcOrd="1" destOrd="0" presId="urn:microsoft.com/office/officeart/2005/8/layout/vProcess5"/>
    <dgm:cxn modelId="{815B469A-0827-432A-9A20-45ACF2536BA2}" type="presParOf" srcId="{A6783771-5368-4BBD-B1F5-F2ACC72AA323}" destId="{E1DD859A-1E33-4DF3-B56D-DD8E48AA7C15}" srcOrd="2" destOrd="0" presId="urn:microsoft.com/office/officeart/2005/8/layout/vProcess5"/>
    <dgm:cxn modelId="{34BD94AC-74C5-46DD-AEE1-4DCB25666881}" type="presParOf" srcId="{A6783771-5368-4BBD-B1F5-F2ACC72AA323}" destId="{C2851319-8D17-4622-A4A8-A7A8D58B3208}" srcOrd="3" destOrd="0" presId="urn:microsoft.com/office/officeart/2005/8/layout/vProcess5"/>
    <dgm:cxn modelId="{C37E42AF-3EF8-4CDE-BA39-79B9AFBC6A3D}" type="presParOf" srcId="{A6783771-5368-4BBD-B1F5-F2ACC72AA323}" destId="{CCB79991-3ECA-47CA-8A9A-46307EE05E21}" srcOrd="4" destOrd="0" presId="urn:microsoft.com/office/officeart/2005/8/layout/vProcess5"/>
    <dgm:cxn modelId="{A8022A88-CA90-4628-8847-F2667C5E974E}" type="presParOf" srcId="{A6783771-5368-4BBD-B1F5-F2ACC72AA323}" destId="{7415D551-B1CA-4C64-8779-012644EFF3B5}" srcOrd="5" destOrd="0" presId="urn:microsoft.com/office/officeart/2005/8/layout/vProcess5"/>
    <dgm:cxn modelId="{C68EB5BE-F25F-4D06-A0C6-0B72B488E99F}" type="presParOf" srcId="{A6783771-5368-4BBD-B1F5-F2ACC72AA323}" destId="{FF18177D-9BCF-4822-A405-2A22242A0BCC}" srcOrd="6" destOrd="0" presId="urn:microsoft.com/office/officeart/2005/8/layout/vProcess5"/>
    <dgm:cxn modelId="{4346E4C0-068F-498C-988F-B24522243BD9}" type="presParOf" srcId="{A6783771-5368-4BBD-B1F5-F2ACC72AA323}" destId="{AFE56E27-5D76-4549-9ECC-80C8BBD40399}" srcOrd="7" destOrd="0" presId="urn:microsoft.com/office/officeart/2005/8/layout/vProcess5"/>
    <dgm:cxn modelId="{801346F0-BC1B-44B4-9E0B-3782A0954A10}" type="presParOf" srcId="{A6783771-5368-4BBD-B1F5-F2ACC72AA323}" destId="{6E1C89B0-2C50-4532-B26F-5F647F288EA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A4247-2B08-4456-A5ED-D4E3A4B97D23}">
      <dsp:nvSpPr>
        <dsp:cNvPr id="0" name=""/>
        <dsp:cNvSpPr/>
      </dsp:nvSpPr>
      <dsp:spPr>
        <a:xfrm>
          <a:off x="244931" y="437748"/>
          <a:ext cx="3653954" cy="650941"/>
        </a:xfrm>
        <a:prstGeom prst="roundRect">
          <a:avLst>
            <a:gd name="adj" fmla="val 10000"/>
          </a:avLst>
        </a:prstGeom>
        <a:solidFill>
          <a:srgbClr val="FFB1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i="0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Целевой</a:t>
          </a:r>
          <a:endParaRPr lang="ru-RU" sz="4400" b="1" i="0" kern="120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996" y="456813"/>
        <a:ext cx="2866417" cy="612811"/>
      </dsp:txXfrm>
    </dsp:sp>
    <dsp:sp modelId="{E1DD859A-1E33-4DF3-B56D-DD8E48AA7C15}">
      <dsp:nvSpPr>
        <dsp:cNvPr id="0" name=""/>
        <dsp:cNvSpPr/>
      </dsp:nvSpPr>
      <dsp:spPr>
        <a:xfrm>
          <a:off x="497057" y="1546692"/>
          <a:ext cx="6054658" cy="906358"/>
        </a:xfrm>
        <a:prstGeom prst="roundRect">
          <a:avLst>
            <a:gd name="adj" fmla="val 10000"/>
          </a:avLst>
        </a:prstGeom>
        <a:solidFill>
          <a:srgbClr val="8CA3C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Содержательный</a:t>
          </a:r>
          <a:endParaRPr lang="ru-RU" sz="4400" b="1" kern="120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603" y="1573238"/>
        <a:ext cx="4676390" cy="853266"/>
      </dsp:txXfrm>
    </dsp:sp>
    <dsp:sp modelId="{C2851319-8D17-4622-A4A8-A7A8D58B3208}">
      <dsp:nvSpPr>
        <dsp:cNvPr id="0" name=""/>
        <dsp:cNvSpPr/>
      </dsp:nvSpPr>
      <dsp:spPr>
        <a:xfrm>
          <a:off x="1520967" y="2966936"/>
          <a:ext cx="6549269" cy="853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4000" b="1" kern="120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5965" y="2991934"/>
        <a:ext cx="5065842" cy="803513"/>
      </dsp:txXfrm>
    </dsp:sp>
    <dsp:sp modelId="{CCB79991-3ECA-47CA-8A9A-46307EE05E21}">
      <dsp:nvSpPr>
        <dsp:cNvPr id="0" name=""/>
        <dsp:cNvSpPr/>
      </dsp:nvSpPr>
      <dsp:spPr>
        <a:xfrm>
          <a:off x="3363266" y="758956"/>
          <a:ext cx="722357" cy="925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3525796" y="758956"/>
        <a:ext cx="397297" cy="746901"/>
      </dsp:txXfrm>
    </dsp:sp>
    <dsp:sp modelId="{7415D551-B1CA-4C64-8779-012644EFF3B5}">
      <dsp:nvSpPr>
        <dsp:cNvPr id="0" name=""/>
        <dsp:cNvSpPr/>
      </dsp:nvSpPr>
      <dsp:spPr>
        <a:xfrm>
          <a:off x="5995043" y="2235843"/>
          <a:ext cx="697586" cy="925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52000" y="2235843"/>
        <a:ext cx="383672" cy="75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8FA97-15A9-3466-DA82-ED1FC39AE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FA71C9A-C121-A93C-9BCD-69BF387716AD}"/>
              </a:ext>
            </a:extLst>
          </p:cNvPr>
          <p:cNvSpPr/>
          <p:nvPr userDrawn="1"/>
        </p:nvSpPr>
        <p:spPr>
          <a:xfrm>
            <a:off x="588818" y="371183"/>
            <a:ext cx="6126019" cy="5985167"/>
          </a:xfrm>
          <a:prstGeom prst="ellipse">
            <a:avLst/>
          </a:prstGeom>
          <a:solidFill>
            <a:schemeClr val="bg1"/>
          </a:solidFill>
          <a:ln w="1270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6470-F61C-040D-40DD-BC69C2E68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1973701"/>
            <a:ext cx="5682672" cy="2910598"/>
          </a:xfrm>
          <a:ln cmpd="thickThin">
            <a:noFill/>
          </a:ln>
        </p:spPr>
        <p:txBody>
          <a:bodyPr anchor="ctr" anchorCtr="0">
            <a:normAutofit/>
          </a:bodyPr>
          <a:lstStyle>
            <a:lvl1pPr algn="ctr">
              <a:defRPr sz="7200" b="1">
                <a:solidFill>
                  <a:srgbClr val="DA77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1EE35D-95DA-D6F2-C08D-2E77295CE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4" y="4908497"/>
            <a:ext cx="5107709" cy="818048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4A68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884DA-4409-F87A-7F41-0E74E11F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F7A99-9094-E884-17B8-1798D02C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4CF71-E0B1-9E10-3027-CF491754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1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C5B7D-A141-B94A-F882-D7EA626E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A1937B-8005-6102-9667-486842679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FAAF1-8D94-5412-E7DD-17D81063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4CFCC-63D0-12F5-585B-40F607AF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27407-58C4-A0DB-0EEC-D78E6138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832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E7A7CE-02E5-0FAF-259F-B85805B6D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52D7E6-ADFA-AFEA-5988-94A49A1C7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19809-5ECB-B653-CB48-001A4C8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BFDE7-FB1E-7EFD-085D-A0F63599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2F52E-54E4-92B2-AA85-95931D0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043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39C-897F-B29B-3A9B-B93CB8FF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2D506-28CD-A6F6-DC71-2D6146B9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AD2E9-6B49-BE3D-6516-62A0647E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CDA43-4D7F-1CCE-4092-F0939E2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7BB7D-FDD2-0CDA-002C-A0944FC2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359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6B2C-53B1-4908-5DEB-88F41B6B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ADAB4-B710-B568-CBE9-62075E9B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0D50A-C0D4-F62C-FFEC-AFE0426C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21D00-D7D0-AD2B-09F4-041064C4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16EA3-585C-F6A1-5EA3-8206C287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38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9FA68-A8D0-8371-ADAE-1196661C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936A8-ED61-202A-BF5B-E3F665C61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BDB334-77DF-40FA-523A-81FF36996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6052D-7790-95F1-1BAE-F22B09CB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DE8DD-FCF7-80FB-0E01-8D8D47E7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20A46-78A5-F513-6295-4D28D267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73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C3683-3291-218C-FB64-7C73E35A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4588C-81A2-2F12-84E3-87B4D04B8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F8E5B7-78C9-E27D-6BC5-6362B6DC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F89FF-1639-10EE-C2BB-A42914F97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9C513E-F9E1-A630-6641-20F70D227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5E92F-3512-F55C-7019-D8EFF9CB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49BA05-86FF-D24D-8108-7F99B3DE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0FCD86-0BDA-2B9A-F73A-B7260656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23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68D18-369A-B96B-6B44-38DF4B3B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1D376D-AA45-BBD8-1255-CE1F75F6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8EDBBE-C756-CFB6-7521-3A1AA8F5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255829-F004-78A0-E7DB-6B90FE16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9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3C6D6A-8B41-B05A-FF68-A9A7741D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222F43-F695-B2FF-5849-EA89CB46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F1F62-6C8A-EE34-DBD8-A5CAA4D8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614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3DE9B-0C4B-B728-92BE-1A717FF7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E0C3-117E-9E30-1DF6-9FC274D2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B25E9-DD3D-3880-F0D5-C0D748FE6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E63C0-6F26-8F8B-D454-B3E44F9C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2317B-9506-0F6B-6C1E-66E20201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BA452-0D83-5407-7185-99E626CE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853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8A49-B6F0-BB9A-A780-0C50BCC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D01071-0055-6D5E-4F74-DC70BC21D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97E95-4FDA-4029-6278-5D8CED469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2AA213-3E7E-5DDC-791F-63CDFF0A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7F7D76-628D-7ADB-86B0-67FE9BBD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714FF-1C3E-BA91-8880-FF1CF4A4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403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DD40C-87AB-CB7A-C9C8-33161E4B05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531C84-8049-698F-35C3-6418DE128782}"/>
              </a:ext>
            </a:extLst>
          </p:cNvPr>
          <p:cNvSpPr/>
          <p:nvPr userDrawn="1"/>
        </p:nvSpPr>
        <p:spPr>
          <a:xfrm>
            <a:off x="341745" y="304800"/>
            <a:ext cx="11554691" cy="6253018"/>
          </a:xfrm>
          <a:prstGeom prst="rect">
            <a:avLst/>
          </a:prstGeom>
          <a:solidFill>
            <a:schemeClr val="bg1"/>
          </a:solidFill>
          <a:ln w="635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59B09-89E7-8D22-6092-7F856CDA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0" y="503667"/>
            <a:ext cx="10515600" cy="57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E0E1A6-D1C4-98F4-97CB-7B6EA45C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50C98-299E-988E-7356-F70A1248C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029F-3938-4374-B5D5-3C9D85BCF86F}" type="datetimeFigureOut">
              <a:rPr lang="x-none" smtClean="0"/>
              <a:pPr/>
              <a:t>13.06.2024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EB9D8-51AA-9DF8-94AF-C3E8291AF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9A88B-D107-BFE5-3F3D-6152E57C9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70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orb_dou@lmn.su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32299" y="486382"/>
            <a:ext cx="6079786" cy="584632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Горбунки</a:t>
            </a:r>
          </a:p>
          <a:p>
            <a:pPr algn="ctr"/>
            <a:r>
              <a:rPr lang="ru-RU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4663C-0323-B0A0-50CD-D865626EE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8466" y="2704288"/>
            <a:ext cx="4886036" cy="1235413"/>
          </a:xfrm>
          <a:solidFill>
            <a:srgbClr val="4A6894"/>
          </a:solidFill>
          <a:ln w="28575">
            <a:solidFill>
              <a:srgbClr val="1F366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n w="10541" cmpd="sng">
                  <a:solidFill>
                    <a:srgbClr val="C06900"/>
                  </a:solidFill>
                  <a:prstDash val="solid"/>
                </a:ln>
                <a:solidFill>
                  <a:srgbClr val="FFB1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Краткая презентация образовательной программы дошкольного образования</a:t>
            </a:r>
            <a:endParaRPr lang="x-none" sz="2800" dirty="0">
              <a:ln w="10541" cmpd="sng">
                <a:solidFill>
                  <a:srgbClr val="C06900"/>
                </a:solidFill>
                <a:prstDash val="solid"/>
              </a:ln>
              <a:solidFill>
                <a:srgbClr val="FFB1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009" y="0"/>
            <a:ext cx="7422203" cy="1138135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DA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B154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103" y="191318"/>
            <a:ext cx="737356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1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№2 «Радуга»</a:t>
            </a:r>
            <a:endParaRPr lang="ru-RU" sz="21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448" y="282849"/>
            <a:ext cx="105596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освоения программы (к концу дошкольного возраста)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8697" y="1107532"/>
            <a:ext cx="1137473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понимать свои переживания и причины их возникновения, регулировать свое поведение и осуществлять выбор социально одобряемых действий в конкретных ситуациях, обосновывать свои ценностные ориентации;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способен откликаться на эмоции близких людей, проявлять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(сочувствие, сопереживание, содействие);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предложить собственный замысел и воплотить его в различных деятельностях;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владеет разными формами и видами игры, различает условную и реальную ситуации;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т.п.;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720" y="613589"/>
            <a:ext cx="105596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освоения программы (к концу дошкольного возраста)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07823" y="1893626"/>
            <a:ext cx="107972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владеет речью как средством коммуникации, познания и творческого самовыражения;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и осмысленно воспринимает литературные произведения различных жанров; демонстрирует готовность к обучению грамоте;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способен воспринимать и понимать произведения различных видов искусства, проявлять эстетическое и эмоционально-нравственное отношение к окружающему миру;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владеет художественными умениями, навыками и средствами художественной выразительности в различных видах деятельности и искусства;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собственные решения и проявлять инициативу;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71126" y="1500054"/>
            <a:ext cx="11138170" cy="40921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r>
              <a:rPr sz="2200" b="1" i="1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Содержательный</a:t>
            </a:r>
            <a:r>
              <a:rPr sz="2200" b="1" i="1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раздел</a:t>
            </a:r>
            <a:r>
              <a:rPr sz="2200" b="1" i="1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5" dirty="0" err="1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включает</a:t>
            </a:r>
            <a:r>
              <a:rPr sz="2200" b="1" i="1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2200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задачи и содержание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развитие); вариативные формы способы, методы и средства реализации Программы; особенности образовательной деятельности разных видов и культурных практик; способы поддержки детской инициативы; особенности взаимодействия педагогического коллектива с семьями обучающихся; программу коррекционно-развивающей  работы с детьми, в том числе с особыми образовательными потребностями; рабочую программу воспитания.</a:t>
            </a: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153" y="671208"/>
            <a:ext cx="415325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713231" y="2110739"/>
            <a:ext cx="2883747" cy="1309370"/>
            <a:chOff x="534923" y="2110739"/>
            <a:chExt cx="2162810" cy="1309370"/>
          </a:xfrm>
          <a:solidFill>
            <a:srgbClr val="FFB154"/>
          </a:solidFill>
        </p:grpSpPr>
        <p:sp>
          <p:nvSpPr>
            <p:cNvPr id="7" name="object 7"/>
            <p:cNvSpPr/>
            <p:nvPr/>
          </p:nvSpPr>
          <p:spPr>
            <a:xfrm>
              <a:off x="547877" y="2123693"/>
              <a:ext cx="2136775" cy="1283335"/>
            </a:xfrm>
            <a:custGeom>
              <a:avLst/>
              <a:gdLst/>
              <a:ahLst/>
              <a:cxnLst/>
              <a:rect l="l" t="t" r="r" b="b"/>
              <a:pathLst>
                <a:path w="2136775" h="1283335">
                  <a:moveTo>
                    <a:pt x="2008377" y="0"/>
                  </a:moveTo>
                  <a:lnTo>
                    <a:pt x="128320" y="0"/>
                  </a:lnTo>
                  <a:lnTo>
                    <a:pt x="78374" y="10076"/>
                  </a:lnTo>
                  <a:lnTo>
                    <a:pt x="37585" y="37560"/>
                  </a:lnTo>
                  <a:lnTo>
                    <a:pt x="10084" y="78331"/>
                  </a:lnTo>
                  <a:lnTo>
                    <a:pt x="0" y="128269"/>
                  </a:lnTo>
                  <a:lnTo>
                    <a:pt x="0" y="1154938"/>
                  </a:lnTo>
                  <a:lnTo>
                    <a:pt x="10084" y="1204876"/>
                  </a:lnTo>
                  <a:lnTo>
                    <a:pt x="37585" y="1245647"/>
                  </a:lnTo>
                  <a:lnTo>
                    <a:pt x="78374" y="1273131"/>
                  </a:lnTo>
                  <a:lnTo>
                    <a:pt x="128320" y="1283207"/>
                  </a:lnTo>
                  <a:lnTo>
                    <a:pt x="2008377" y="1283207"/>
                  </a:lnTo>
                  <a:lnTo>
                    <a:pt x="2058316" y="1273131"/>
                  </a:lnTo>
                  <a:lnTo>
                    <a:pt x="2099087" y="1245647"/>
                  </a:lnTo>
                  <a:lnTo>
                    <a:pt x="2126571" y="1204876"/>
                  </a:lnTo>
                  <a:lnTo>
                    <a:pt x="2136648" y="1154938"/>
                  </a:lnTo>
                  <a:lnTo>
                    <a:pt x="2136648" y="128269"/>
                  </a:lnTo>
                  <a:lnTo>
                    <a:pt x="2126571" y="78331"/>
                  </a:lnTo>
                  <a:lnTo>
                    <a:pt x="2099087" y="37560"/>
                  </a:lnTo>
                  <a:lnTo>
                    <a:pt x="2058316" y="10076"/>
                  </a:lnTo>
                  <a:lnTo>
                    <a:pt x="2008377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47877" y="2123693"/>
              <a:ext cx="2136775" cy="1283335"/>
            </a:xfrm>
            <a:custGeom>
              <a:avLst/>
              <a:gdLst/>
              <a:ahLst/>
              <a:cxnLst/>
              <a:rect l="l" t="t" r="r" b="b"/>
              <a:pathLst>
                <a:path w="2136775" h="1283335">
                  <a:moveTo>
                    <a:pt x="0" y="128269"/>
                  </a:moveTo>
                  <a:lnTo>
                    <a:pt x="10084" y="78331"/>
                  </a:lnTo>
                  <a:lnTo>
                    <a:pt x="37585" y="37560"/>
                  </a:lnTo>
                  <a:lnTo>
                    <a:pt x="78374" y="10076"/>
                  </a:lnTo>
                  <a:lnTo>
                    <a:pt x="128320" y="0"/>
                  </a:lnTo>
                  <a:lnTo>
                    <a:pt x="2008377" y="0"/>
                  </a:lnTo>
                  <a:lnTo>
                    <a:pt x="2058316" y="10076"/>
                  </a:lnTo>
                  <a:lnTo>
                    <a:pt x="2099087" y="37560"/>
                  </a:lnTo>
                  <a:lnTo>
                    <a:pt x="2126571" y="78331"/>
                  </a:lnTo>
                  <a:lnTo>
                    <a:pt x="2136648" y="128269"/>
                  </a:lnTo>
                  <a:lnTo>
                    <a:pt x="2136648" y="1154938"/>
                  </a:lnTo>
                  <a:lnTo>
                    <a:pt x="2126571" y="1204876"/>
                  </a:lnTo>
                  <a:lnTo>
                    <a:pt x="2099087" y="1245647"/>
                  </a:lnTo>
                  <a:lnTo>
                    <a:pt x="2058316" y="1273131"/>
                  </a:lnTo>
                  <a:lnTo>
                    <a:pt x="2008377" y="1283207"/>
                  </a:lnTo>
                  <a:lnTo>
                    <a:pt x="128320" y="1283207"/>
                  </a:lnTo>
                  <a:lnTo>
                    <a:pt x="78374" y="1273131"/>
                  </a:lnTo>
                  <a:lnTo>
                    <a:pt x="37585" y="1245647"/>
                  </a:lnTo>
                  <a:lnTo>
                    <a:pt x="10084" y="1204876"/>
                  </a:lnTo>
                  <a:lnTo>
                    <a:pt x="0" y="1154938"/>
                  </a:lnTo>
                  <a:lnTo>
                    <a:pt x="0" y="128269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6293" y="2312230"/>
            <a:ext cx="263745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1F3662"/>
                </a:solidFill>
                <a:latin typeface="Times New Roman"/>
                <a:cs typeface="Times New Roman"/>
              </a:rPr>
              <a:t>Социально-  коммуникативное 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развитие</a:t>
            </a:r>
          </a:p>
        </p:txBody>
      </p:sp>
      <p:sp>
        <p:nvSpPr>
          <p:cNvPr id="10" name="object 10"/>
          <p:cNvSpPr/>
          <p:nvPr/>
        </p:nvSpPr>
        <p:spPr>
          <a:xfrm>
            <a:off x="3830320" y="2499360"/>
            <a:ext cx="603673" cy="530860"/>
          </a:xfrm>
          <a:custGeom>
            <a:avLst/>
            <a:gdLst/>
            <a:ahLst/>
            <a:cxnLst/>
            <a:rect l="l" t="t" r="r" b="b"/>
            <a:pathLst>
              <a:path w="452754" h="530860">
                <a:moveTo>
                  <a:pt x="226314" y="0"/>
                </a:moveTo>
                <a:lnTo>
                  <a:pt x="226314" y="106044"/>
                </a:lnTo>
                <a:lnTo>
                  <a:pt x="0" y="106044"/>
                </a:lnTo>
                <a:lnTo>
                  <a:pt x="0" y="424306"/>
                </a:lnTo>
                <a:lnTo>
                  <a:pt x="226314" y="424306"/>
                </a:lnTo>
                <a:lnTo>
                  <a:pt x="226314" y="530351"/>
                </a:lnTo>
                <a:lnTo>
                  <a:pt x="452627" y="265175"/>
                </a:lnTo>
                <a:lnTo>
                  <a:pt x="226314" y="0"/>
                </a:lnTo>
                <a:close/>
              </a:path>
            </a:pathLst>
          </a:custGeom>
          <a:solidFill>
            <a:srgbClr val="C0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702047" y="2110739"/>
            <a:ext cx="2885440" cy="1309370"/>
            <a:chOff x="3526535" y="2110739"/>
            <a:chExt cx="2164080" cy="1309370"/>
          </a:xfrm>
          <a:solidFill>
            <a:srgbClr val="8CA3C5"/>
          </a:solidFill>
        </p:grpSpPr>
        <p:sp>
          <p:nvSpPr>
            <p:cNvPr id="12" name="object 12"/>
            <p:cNvSpPr/>
            <p:nvPr/>
          </p:nvSpPr>
          <p:spPr>
            <a:xfrm>
              <a:off x="3539489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2009902" y="0"/>
                  </a:moveTo>
                  <a:lnTo>
                    <a:pt x="128270" y="0"/>
                  </a:lnTo>
                  <a:lnTo>
                    <a:pt x="78331" y="10076"/>
                  </a:lnTo>
                  <a:lnTo>
                    <a:pt x="37560" y="37560"/>
                  </a:lnTo>
                  <a:lnTo>
                    <a:pt x="10076" y="78331"/>
                  </a:lnTo>
                  <a:lnTo>
                    <a:pt x="0" y="128269"/>
                  </a:lnTo>
                  <a:lnTo>
                    <a:pt x="0" y="1154938"/>
                  </a:lnTo>
                  <a:lnTo>
                    <a:pt x="10076" y="1204876"/>
                  </a:lnTo>
                  <a:lnTo>
                    <a:pt x="37560" y="1245647"/>
                  </a:lnTo>
                  <a:lnTo>
                    <a:pt x="78331" y="1273131"/>
                  </a:lnTo>
                  <a:lnTo>
                    <a:pt x="128270" y="1283207"/>
                  </a:lnTo>
                  <a:lnTo>
                    <a:pt x="2009902" y="1283207"/>
                  </a:lnTo>
                  <a:lnTo>
                    <a:pt x="2059840" y="1273131"/>
                  </a:lnTo>
                  <a:lnTo>
                    <a:pt x="2100611" y="1245647"/>
                  </a:lnTo>
                  <a:lnTo>
                    <a:pt x="2128095" y="1204876"/>
                  </a:lnTo>
                  <a:lnTo>
                    <a:pt x="2138172" y="1154938"/>
                  </a:lnTo>
                  <a:lnTo>
                    <a:pt x="2138172" y="128269"/>
                  </a:lnTo>
                  <a:lnTo>
                    <a:pt x="2128095" y="78331"/>
                  </a:lnTo>
                  <a:lnTo>
                    <a:pt x="2100611" y="37560"/>
                  </a:lnTo>
                  <a:lnTo>
                    <a:pt x="2059840" y="10076"/>
                  </a:lnTo>
                  <a:lnTo>
                    <a:pt x="2009902" y="0"/>
                  </a:lnTo>
                  <a:close/>
                </a:path>
              </a:pathLst>
            </a:custGeom>
            <a:grpFill/>
            <a:ln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9489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0" y="128269"/>
                  </a:moveTo>
                  <a:lnTo>
                    <a:pt x="10076" y="78331"/>
                  </a:lnTo>
                  <a:lnTo>
                    <a:pt x="37560" y="37560"/>
                  </a:lnTo>
                  <a:lnTo>
                    <a:pt x="78331" y="10076"/>
                  </a:lnTo>
                  <a:lnTo>
                    <a:pt x="128270" y="0"/>
                  </a:lnTo>
                  <a:lnTo>
                    <a:pt x="2009902" y="0"/>
                  </a:lnTo>
                  <a:lnTo>
                    <a:pt x="2059840" y="10076"/>
                  </a:lnTo>
                  <a:lnTo>
                    <a:pt x="2100611" y="37560"/>
                  </a:lnTo>
                  <a:lnTo>
                    <a:pt x="2128095" y="78331"/>
                  </a:lnTo>
                  <a:lnTo>
                    <a:pt x="2138172" y="128269"/>
                  </a:lnTo>
                  <a:lnTo>
                    <a:pt x="2138172" y="1154938"/>
                  </a:lnTo>
                  <a:lnTo>
                    <a:pt x="2128095" y="1204876"/>
                  </a:lnTo>
                  <a:lnTo>
                    <a:pt x="2100611" y="1245647"/>
                  </a:lnTo>
                  <a:lnTo>
                    <a:pt x="2059840" y="1273131"/>
                  </a:lnTo>
                  <a:lnTo>
                    <a:pt x="2009902" y="1283207"/>
                  </a:lnTo>
                  <a:lnTo>
                    <a:pt x="128270" y="1283207"/>
                  </a:lnTo>
                  <a:lnTo>
                    <a:pt x="78331" y="1273131"/>
                  </a:lnTo>
                  <a:lnTo>
                    <a:pt x="37560" y="1245647"/>
                  </a:lnTo>
                  <a:lnTo>
                    <a:pt x="10076" y="1204876"/>
                  </a:lnTo>
                  <a:lnTo>
                    <a:pt x="0" y="1154938"/>
                  </a:lnTo>
                  <a:lnTo>
                    <a:pt x="0" y="128269"/>
                  </a:lnTo>
                  <a:close/>
                </a:path>
              </a:pathLst>
            </a:custGeom>
            <a:grpFill/>
            <a:ln w="25908"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13113" y="2474215"/>
            <a:ext cx="226314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Познавательное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</a:pPr>
            <a:r>
              <a:rPr sz="20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развитие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9137" y="2499360"/>
            <a:ext cx="606212" cy="530860"/>
          </a:xfrm>
          <a:custGeom>
            <a:avLst/>
            <a:gdLst/>
            <a:ahLst/>
            <a:cxnLst/>
            <a:rect l="l" t="t" r="r" b="b"/>
            <a:pathLst>
              <a:path w="454660" h="530860">
                <a:moveTo>
                  <a:pt x="227075" y="0"/>
                </a:moveTo>
                <a:lnTo>
                  <a:pt x="227075" y="106044"/>
                </a:lnTo>
                <a:lnTo>
                  <a:pt x="0" y="106044"/>
                </a:lnTo>
                <a:lnTo>
                  <a:pt x="0" y="424306"/>
                </a:lnTo>
                <a:lnTo>
                  <a:pt x="227075" y="424306"/>
                </a:lnTo>
                <a:lnTo>
                  <a:pt x="227075" y="530351"/>
                </a:lnTo>
                <a:lnTo>
                  <a:pt x="454151" y="265175"/>
                </a:lnTo>
                <a:lnTo>
                  <a:pt x="227075" y="0"/>
                </a:lnTo>
                <a:close/>
              </a:path>
            </a:pathLst>
          </a:custGeom>
          <a:solidFill>
            <a:srgbClr val="C0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8692895" y="2110739"/>
            <a:ext cx="2885440" cy="1309370"/>
            <a:chOff x="6519671" y="2110739"/>
            <a:chExt cx="2164080" cy="1309370"/>
          </a:xfrm>
          <a:solidFill>
            <a:srgbClr val="FFB154"/>
          </a:solidFill>
        </p:grpSpPr>
        <p:sp>
          <p:nvSpPr>
            <p:cNvPr id="17" name="object 17"/>
            <p:cNvSpPr/>
            <p:nvPr/>
          </p:nvSpPr>
          <p:spPr>
            <a:xfrm>
              <a:off x="6532625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2009902" y="0"/>
                  </a:moveTo>
                  <a:lnTo>
                    <a:pt x="128270" y="0"/>
                  </a:lnTo>
                  <a:lnTo>
                    <a:pt x="78331" y="10076"/>
                  </a:lnTo>
                  <a:lnTo>
                    <a:pt x="37560" y="37560"/>
                  </a:lnTo>
                  <a:lnTo>
                    <a:pt x="10076" y="78331"/>
                  </a:lnTo>
                  <a:lnTo>
                    <a:pt x="0" y="128269"/>
                  </a:lnTo>
                  <a:lnTo>
                    <a:pt x="0" y="1154938"/>
                  </a:lnTo>
                  <a:lnTo>
                    <a:pt x="10076" y="1204876"/>
                  </a:lnTo>
                  <a:lnTo>
                    <a:pt x="37560" y="1245647"/>
                  </a:lnTo>
                  <a:lnTo>
                    <a:pt x="78331" y="1273131"/>
                  </a:lnTo>
                  <a:lnTo>
                    <a:pt x="128270" y="1283207"/>
                  </a:lnTo>
                  <a:lnTo>
                    <a:pt x="2009902" y="1283207"/>
                  </a:lnTo>
                  <a:lnTo>
                    <a:pt x="2059840" y="1273131"/>
                  </a:lnTo>
                  <a:lnTo>
                    <a:pt x="2100611" y="1245647"/>
                  </a:lnTo>
                  <a:lnTo>
                    <a:pt x="2128095" y="1204876"/>
                  </a:lnTo>
                  <a:lnTo>
                    <a:pt x="2138172" y="1154938"/>
                  </a:lnTo>
                  <a:lnTo>
                    <a:pt x="2138172" y="128269"/>
                  </a:lnTo>
                  <a:lnTo>
                    <a:pt x="2128095" y="78331"/>
                  </a:lnTo>
                  <a:lnTo>
                    <a:pt x="2100611" y="37560"/>
                  </a:lnTo>
                  <a:lnTo>
                    <a:pt x="2059840" y="10076"/>
                  </a:lnTo>
                  <a:lnTo>
                    <a:pt x="2009902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2625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0" y="128269"/>
                  </a:moveTo>
                  <a:lnTo>
                    <a:pt x="10076" y="78331"/>
                  </a:lnTo>
                  <a:lnTo>
                    <a:pt x="37560" y="37560"/>
                  </a:lnTo>
                  <a:lnTo>
                    <a:pt x="78331" y="10076"/>
                  </a:lnTo>
                  <a:lnTo>
                    <a:pt x="128270" y="0"/>
                  </a:lnTo>
                  <a:lnTo>
                    <a:pt x="2009902" y="0"/>
                  </a:lnTo>
                  <a:lnTo>
                    <a:pt x="2059840" y="10076"/>
                  </a:lnTo>
                  <a:lnTo>
                    <a:pt x="2100611" y="37560"/>
                  </a:lnTo>
                  <a:lnTo>
                    <a:pt x="2128095" y="78331"/>
                  </a:lnTo>
                  <a:lnTo>
                    <a:pt x="2138172" y="128269"/>
                  </a:lnTo>
                  <a:lnTo>
                    <a:pt x="2138172" y="1154938"/>
                  </a:lnTo>
                  <a:lnTo>
                    <a:pt x="2128095" y="1204876"/>
                  </a:lnTo>
                  <a:lnTo>
                    <a:pt x="2100611" y="1245647"/>
                  </a:lnTo>
                  <a:lnTo>
                    <a:pt x="2059840" y="1273131"/>
                  </a:lnTo>
                  <a:lnTo>
                    <a:pt x="2009902" y="1283207"/>
                  </a:lnTo>
                  <a:lnTo>
                    <a:pt x="128270" y="1283207"/>
                  </a:lnTo>
                  <a:lnTo>
                    <a:pt x="78331" y="1273131"/>
                  </a:lnTo>
                  <a:lnTo>
                    <a:pt x="37560" y="1245647"/>
                  </a:lnTo>
                  <a:lnTo>
                    <a:pt x="10076" y="1204876"/>
                  </a:lnTo>
                  <a:lnTo>
                    <a:pt x="0" y="1154938"/>
                  </a:lnTo>
                  <a:lnTo>
                    <a:pt x="0" y="128269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866461" y="2555244"/>
            <a:ext cx="2534919" cy="2962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635" algn="ctr">
              <a:lnSpc>
                <a:spcPts val="1860"/>
              </a:lnSpc>
              <a:spcBef>
                <a:spcPts val="409"/>
              </a:spcBef>
            </a:pPr>
            <a:r>
              <a:rPr lang="ru-RU" sz="2000" b="1" i="0" u="none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Речевое развитие</a:t>
            </a:r>
            <a:endParaRPr sz="2000" b="1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80015" y="3593592"/>
            <a:ext cx="707813" cy="452755"/>
          </a:xfrm>
          <a:custGeom>
            <a:avLst/>
            <a:gdLst/>
            <a:ahLst/>
            <a:cxnLst/>
            <a:rect l="l" t="t" r="r" b="b"/>
            <a:pathLst>
              <a:path w="530859" h="452754">
                <a:moveTo>
                  <a:pt x="424307" y="0"/>
                </a:moveTo>
                <a:lnTo>
                  <a:pt x="106045" y="0"/>
                </a:lnTo>
                <a:lnTo>
                  <a:pt x="106045" y="226314"/>
                </a:lnTo>
                <a:lnTo>
                  <a:pt x="0" y="226314"/>
                </a:lnTo>
                <a:lnTo>
                  <a:pt x="265176" y="452628"/>
                </a:lnTo>
                <a:lnTo>
                  <a:pt x="530352" y="226314"/>
                </a:lnTo>
                <a:lnTo>
                  <a:pt x="424307" y="226314"/>
                </a:lnTo>
                <a:lnTo>
                  <a:pt x="424307" y="0"/>
                </a:lnTo>
                <a:close/>
              </a:path>
            </a:pathLst>
          </a:custGeom>
          <a:solidFill>
            <a:srgbClr val="C0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692895" y="4248911"/>
            <a:ext cx="2885440" cy="1308100"/>
            <a:chOff x="6519671" y="4248911"/>
            <a:chExt cx="2164080" cy="1308100"/>
          </a:xfrm>
          <a:solidFill>
            <a:srgbClr val="8CA3C5"/>
          </a:solidFill>
        </p:grpSpPr>
        <p:sp>
          <p:nvSpPr>
            <p:cNvPr id="22" name="object 22"/>
            <p:cNvSpPr/>
            <p:nvPr/>
          </p:nvSpPr>
          <p:spPr>
            <a:xfrm>
              <a:off x="6532625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2010028" y="0"/>
                  </a:moveTo>
                  <a:lnTo>
                    <a:pt x="128143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2"/>
                  </a:lnTo>
                  <a:lnTo>
                    <a:pt x="0" y="1153540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3" y="1281683"/>
                  </a:lnTo>
                  <a:lnTo>
                    <a:pt x="2010028" y="1281683"/>
                  </a:lnTo>
                  <a:lnTo>
                    <a:pt x="2059894" y="1271609"/>
                  </a:lnTo>
                  <a:lnTo>
                    <a:pt x="2100627" y="1244139"/>
                  </a:lnTo>
                  <a:lnTo>
                    <a:pt x="2128097" y="1203406"/>
                  </a:lnTo>
                  <a:lnTo>
                    <a:pt x="2138172" y="1153540"/>
                  </a:lnTo>
                  <a:lnTo>
                    <a:pt x="2138172" y="128142"/>
                  </a:lnTo>
                  <a:lnTo>
                    <a:pt x="2128097" y="78277"/>
                  </a:lnTo>
                  <a:lnTo>
                    <a:pt x="2100627" y="37544"/>
                  </a:lnTo>
                  <a:lnTo>
                    <a:pt x="2059894" y="10074"/>
                  </a:lnTo>
                  <a:lnTo>
                    <a:pt x="2010028" y="0"/>
                  </a:lnTo>
                  <a:close/>
                </a:path>
              </a:pathLst>
            </a:custGeom>
            <a:grpFill/>
            <a:ln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2625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0" y="128142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3" y="0"/>
                  </a:lnTo>
                  <a:lnTo>
                    <a:pt x="2010028" y="0"/>
                  </a:lnTo>
                  <a:lnTo>
                    <a:pt x="2059894" y="10074"/>
                  </a:lnTo>
                  <a:lnTo>
                    <a:pt x="2100627" y="37544"/>
                  </a:lnTo>
                  <a:lnTo>
                    <a:pt x="2128097" y="78277"/>
                  </a:lnTo>
                  <a:lnTo>
                    <a:pt x="2138172" y="128142"/>
                  </a:lnTo>
                  <a:lnTo>
                    <a:pt x="2138172" y="1153540"/>
                  </a:lnTo>
                  <a:lnTo>
                    <a:pt x="2128097" y="1203406"/>
                  </a:lnTo>
                  <a:lnTo>
                    <a:pt x="2100627" y="1244139"/>
                  </a:lnTo>
                  <a:lnTo>
                    <a:pt x="2059894" y="1271609"/>
                  </a:lnTo>
                  <a:lnTo>
                    <a:pt x="2010028" y="1281683"/>
                  </a:lnTo>
                  <a:lnTo>
                    <a:pt x="128143" y="1281683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0"/>
                  </a:lnTo>
                  <a:lnTo>
                    <a:pt x="0" y="128142"/>
                  </a:lnTo>
                  <a:close/>
                </a:path>
              </a:pathLst>
            </a:custGeom>
            <a:grpFill/>
            <a:ln w="25908"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924458" y="4472861"/>
            <a:ext cx="2418927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Художественно-эстетическое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развитие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47584" y="4631435"/>
            <a:ext cx="618067" cy="539750"/>
            <a:chOff x="5885688" y="4631435"/>
            <a:chExt cx="463550" cy="539750"/>
          </a:xfrm>
          <a:solidFill>
            <a:srgbClr val="C06900"/>
          </a:solidFill>
        </p:grpSpPr>
        <p:sp>
          <p:nvSpPr>
            <p:cNvPr id="26" name="object 26"/>
            <p:cNvSpPr/>
            <p:nvPr/>
          </p:nvSpPr>
          <p:spPr>
            <a:xfrm>
              <a:off x="5890260" y="4636007"/>
              <a:ext cx="454659" cy="530860"/>
            </a:xfrm>
            <a:custGeom>
              <a:avLst/>
              <a:gdLst/>
              <a:ahLst/>
              <a:cxnLst/>
              <a:rect l="l" t="t" r="r" b="b"/>
              <a:pathLst>
                <a:path w="454660" h="530860">
                  <a:moveTo>
                    <a:pt x="227075" y="0"/>
                  </a:moveTo>
                  <a:lnTo>
                    <a:pt x="0" y="265176"/>
                  </a:lnTo>
                  <a:lnTo>
                    <a:pt x="227075" y="530352"/>
                  </a:lnTo>
                  <a:lnTo>
                    <a:pt x="227075" y="424307"/>
                  </a:lnTo>
                  <a:lnTo>
                    <a:pt x="454151" y="424307"/>
                  </a:lnTo>
                  <a:lnTo>
                    <a:pt x="454151" y="106045"/>
                  </a:lnTo>
                  <a:lnTo>
                    <a:pt x="227075" y="106045"/>
                  </a:lnTo>
                  <a:lnTo>
                    <a:pt x="227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90260" y="4636007"/>
              <a:ext cx="454659" cy="530860"/>
            </a:xfrm>
            <a:custGeom>
              <a:avLst/>
              <a:gdLst/>
              <a:ahLst/>
              <a:cxnLst/>
              <a:rect l="l" t="t" r="r" b="b"/>
              <a:pathLst>
                <a:path w="454660" h="530860">
                  <a:moveTo>
                    <a:pt x="454151" y="424307"/>
                  </a:moveTo>
                  <a:lnTo>
                    <a:pt x="227075" y="424307"/>
                  </a:lnTo>
                  <a:lnTo>
                    <a:pt x="227075" y="530352"/>
                  </a:lnTo>
                  <a:lnTo>
                    <a:pt x="0" y="265176"/>
                  </a:lnTo>
                  <a:lnTo>
                    <a:pt x="227075" y="0"/>
                  </a:lnTo>
                  <a:lnTo>
                    <a:pt x="227075" y="106045"/>
                  </a:lnTo>
                  <a:lnTo>
                    <a:pt x="454151" y="106045"/>
                  </a:lnTo>
                  <a:lnTo>
                    <a:pt x="454151" y="424307"/>
                  </a:lnTo>
                  <a:close/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702047" y="4248911"/>
            <a:ext cx="2885440" cy="1308100"/>
            <a:chOff x="3526535" y="4248911"/>
            <a:chExt cx="2164080" cy="1308100"/>
          </a:xfrm>
          <a:solidFill>
            <a:srgbClr val="FFB154"/>
          </a:solidFill>
        </p:grpSpPr>
        <p:sp>
          <p:nvSpPr>
            <p:cNvPr id="29" name="object 29"/>
            <p:cNvSpPr/>
            <p:nvPr/>
          </p:nvSpPr>
          <p:spPr>
            <a:xfrm>
              <a:off x="3539489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2010029" y="0"/>
                  </a:moveTo>
                  <a:lnTo>
                    <a:pt x="128143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2"/>
                  </a:lnTo>
                  <a:lnTo>
                    <a:pt x="0" y="1153540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3" y="1281683"/>
                  </a:lnTo>
                  <a:lnTo>
                    <a:pt x="2010029" y="1281683"/>
                  </a:lnTo>
                  <a:lnTo>
                    <a:pt x="2059894" y="1271609"/>
                  </a:lnTo>
                  <a:lnTo>
                    <a:pt x="2100627" y="1244139"/>
                  </a:lnTo>
                  <a:lnTo>
                    <a:pt x="2128097" y="1203406"/>
                  </a:lnTo>
                  <a:lnTo>
                    <a:pt x="2138172" y="1153540"/>
                  </a:lnTo>
                  <a:lnTo>
                    <a:pt x="2138172" y="128142"/>
                  </a:lnTo>
                  <a:lnTo>
                    <a:pt x="2128097" y="78277"/>
                  </a:lnTo>
                  <a:lnTo>
                    <a:pt x="2100627" y="37544"/>
                  </a:lnTo>
                  <a:lnTo>
                    <a:pt x="2059894" y="10074"/>
                  </a:lnTo>
                  <a:lnTo>
                    <a:pt x="2010029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39489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0" y="128142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3" y="0"/>
                  </a:lnTo>
                  <a:lnTo>
                    <a:pt x="2010029" y="0"/>
                  </a:lnTo>
                  <a:lnTo>
                    <a:pt x="2059894" y="10074"/>
                  </a:lnTo>
                  <a:lnTo>
                    <a:pt x="2100627" y="37544"/>
                  </a:lnTo>
                  <a:lnTo>
                    <a:pt x="2128097" y="78277"/>
                  </a:lnTo>
                  <a:lnTo>
                    <a:pt x="2138172" y="128142"/>
                  </a:lnTo>
                  <a:lnTo>
                    <a:pt x="2138172" y="1153540"/>
                  </a:lnTo>
                  <a:lnTo>
                    <a:pt x="2128097" y="1203406"/>
                  </a:lnTo>
                  <a:lnTo>
                    <a:pt x="2100627" y="1244139"/>
                  </a:lnTo>
                  <a:lnTo>
                    <a:pt x="2059894" y="1271609"/>
                  </a:lnTo>
                  <a:lnTo>
                    <a:pt x="2010029" y="1281683"/>
                  </a:lnTo>
                  <a:lnTo>
                    <a:pt x="128143" y="1281683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0"/>
                  </a:lnTo>
                  <a:lnTo>
                    <a:pt x="0" y="128142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51379" y="4713145"/>
            <a:ext cx="2451369" cy="3153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95"/>
              </a:spcBef>
            </a:pPr>
            <a:r>
              <a:rPr lang="ru-RU" sz="2000" b="1" spc="-5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Физическое развитие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1024" y="623426"/>
            <a:ext cx="771713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области, обеспечивающие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разностороннее развитие детей по ФГОС ДО: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3890" y="1533447"/>
            <a:ext cx="10144567" cy="1375124"/>
            <a:chOff x="252222" y="1558290"/>
            <a:chExt cx="8641080" cy="1118085"/>
          </a:xfrm>
          <a:solidFill>
            <a:srgbClr val="FFB154"/>
          </a:solidFill>
        </p:grpSpPr>
        <p:sp>
          <p:nvSpPr>
            <p:cNvPr id="3" name="object 3"/>
            <p:cNvSpPr/>
            <p:nvPr/>
          </p:nvSpPr>
          <p:spPr>
            <a:xfrm>
              <a:off x="252222" y="1558290"/>
              <a:ext cx="8641080" cy="1118085"/>
            </a:xfrm>
            <a:custGeom>
              <a:avLst/>
              <a:gdLst/>
              <a:ahLst/>
              <a:cxnLst/>
              <a:rect l="l" t="t" r="r" b="b"/>
              <a:pathLst>
                <a:path w="8641080" h="1224280">
                  <a:moveTo>
                    <a:pt x="8437118" y="0"/>
                  </a:moveTo>
                  <a:lnTo>
                    <a:pt x="203974" y="0"/>
                  </a:lnTo>
                  <a:lnTo>
                    <a:pt x="157206" y="5386"/>
                  </a:lnTo>
                  <a:lnTo>
                    <a:pt x="114273" y="20730"/>
                  </a:lnTo>
                  <a:lnTo>
                    <a:pt x="76400" y="44806"/>
                  </a:lnTo>
                  <a:lnTo>
                    <a:pt x="44811" y="76392"/>
                  </a:lnTo>
                  <a:lnTo>
                    <a:pt x="20732" y="114262"/>
                  </a:lnTo>
                  <a:lnTo>
                    <a:pt x="5387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7" y="1066577"/>
                  </a:lnTo>
                  <a:lnTo>
                    <a:pt x="20732" y="1109509"/>
                  </a:lnTo>
                  <a:lnTo>
                    <a:pt x="44811" y="1147379"/>
                  </a:lnTo>
                  <a:lnTo>
                    <a:pt x="76400" y="1178965"/>
                  </a:lnTo>
                  <a:lnTo>
                    <a:pt x="114273" y="1203041"/>
                  </a:lnTo>
                  <a:lnTo>
                    <a:pt x="157206" y="1218385"/>
                  </a:lnTo>
                  <a:lnTo>
                    <a:pt x="203974" y="1223772"/>
                  </a:lnTo>
                  <a:lnTo>
                    <a:pt x="8437118" y="1223772"/>
                  </a:lnTo>
                  <a:lnTo>
                    <a:pt x="8483885" y="1218385"/>
                  </a:lnTo>
                  <a:lnTo>
                    <a:pt x="8526817" y="1203041"/>
                  </a:lnTo>
                  <a:lnTo>
                    <a:pt x="8564687" y="1178965"/>
                  </a:lnTo>
                  <a:lnTo>
                    <a:pt x="8596273" y="1147379"/>
                  </a:lnTo>
                  <a:lnTo>
                    <a:pt x="8620349" y="1109509"/>
                  </a:lnTo>
                  <a:lnTo>
                    <a:pt x="8635693" y="1066577"/>
                  </a:lnTo>
                  <a:lnTo>
                    <a:pt x="8641080" y="1019810"/>
                  </a:lnTo>
                  <a:lnTo>
                    <a:pt x="8641080" y="203962"/>
                  </a:lnTo>
                  <a:lnTo>
                    <a:pt x="8635693" y="157194"/>
                  </a:lnTo>
                  <a:lnTo>
                    <a:pt x="8620349" y="114262"/>
                  </a:lnTo>
                  <a:lnTo>
                    <a:pt x="8596273" y="76392"/>
                  </a:lnTo>
                  <a:lnTo>
                    <a:pt x="8564687" y="44806"/>
                  </a:lnTo>
                  <a:lnTo>
                    <a:pt x="8526817" y="20730"/>
                  </a:lnTo>
                  <a:lnTo>
                    <a:pt x="8483885" y="5386"/>
                  </a:lnTo>
                  <a:lnTo>
                    <a:pt x="8437118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222" y="1558290"/>
              <a:ext cx="8641080" cy="1094357"/>
            </a:xfrm>
            <a:custGeom>
              <a:avLst/>
              <a:gdLst/>
              <a:ahLst/>
              <a:cxnLst/>
              <a:rect l="l" t="t" r="r" b="b"/>
              <a:pathLst>
                <a:path w="8641080" h="1224280">
                  <a:moveTo>
                    <a:pt x="0" y="203962"/>
                  </a:moveTo>
                  <a:lnTo>
                    <a:pt x="5387" y="157194"/>
                  </a:lnTo>
                  <a:lnTo>
                    <a:pt x="20732" y="114262"/>
                  </a:lnTo>
                  <a:lnTo>
                    <a:pt x="44811" y="76392"/>
                  </a:lnTo>
                  <a:lnTo>
                    <a:pt x="76400" y="44806"/>
                  </a:lnTo>
                  <a:lnTo>
                    <a:pt x="114273" y="20730"/>
                  </a:lnTo>
                  <a:lnTo>
                    <a:pt x="157206" y="5386"/>
                  </a:lnTo>
                  <a:lnTo>
                    <a:pt x="203974" y="0"/>
                  </a:lnTo>
                  <a:lnTo>
                    <a:pt x="8437118" y="0"/>
                  </a:lnTo>
                  <a:lnTo>
                    <a:pt x="8483885" y="5386"/>
                  </a:lnTo>
                  <a:lnTo>
                    <a:pt x="8526817" y="20730"/>
                  </a:lnTo>
                  <a:lnTo>
                    <a:pt x="8564687" y="44806"/>
                  </a:lnTo>
                  <a:lnTo>
                    <a:pt x="8596273" y="76392"/>
                  </a:lnTo>
                  <a:lnTo>
                    <a:pt x="8620349" y="114262"/>
                  </a:lnTo>
                  <a:lnTo>
                    <a:pt x="8635693" y="157194"/>
                  </a:lnTo>
                  <a:lnTo>
                    <a:pt x="8641080" y="203962"/>
                  </a:lnTo>
                  <a:lnTo>
                    <a:pt x="8641080" y="1019810"/>
                  </a:lnTo>
                  <a:lnTo>
                    <a:pt x="8635693" y="1066577"/>
                  </a:lnTo>
                  <a:lnTo>
                    <a:pt x="8620349" y="1109509"/>
                  </a:lnTo>
                  <a:lnTo>
                    <a:pt x="8596273" y="1147379"/>
                  </a:lnTo>
                  <a:lnTo>
                    <a:pt x="8564687" y="1178965"/>
                  </a:lnTo>
                  <a:lnTo>
                    <a:pt x="8526817" y="1203041"/>
                  </a:lnTo>
                  <a:lnTo>
                    <a:pt x="8483885" y="1218385"/>
                  </a:lnTo>
                  <a:lnTo>
                    <a:pt x="8437118" y="1223772"/>
                  </a:lnTo>
                  <a:lnTo>
                    <a:pt x="203974" y="1223772"/>
                  </a:lnTo>
                  <a:lnTo>
                    <a:pt x="157206" y="1218385"/>
                  </a:lnTo>
                  <a:lnTo>
                    <a:pt x="114273" y="1203041"/>
                  </a:lnTo>
                  <a:lnTo>
                    <a:pt x="76400" y="1178965"/>
                  </a:lnTo>
                  <a:lnTo>
                    <a:pt x="44811" y="1147379"/>
                  </a:lnTo>
                  <a:lnTo>
                    <a:pt x="20732" y="1109509"/>
                  </a:lnTo>
                  <a:lnTo>
                    <a:pt x="5387" y="1066577"/>
                  </a:lnTo>
                  <a:lnTo>
                    <a:pt x="0" y="1019810"/>
                  </a:lnTo>
                  <a:lnTo>
                    <a:pt x="0" y="203962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2652" y="1626994"/>
            <a:ext cx="1015567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000" u="sng" spc="-5" dirty="0" smtClean="0">
                <a:latin typeface="Times New Roman" pitchFamily="18" charset="0"/>
                <a:cs typeface="Times New Roman" pitchFamily="18" charset="0"/>
              </a:rPr>
              <a:t>Диагностика- аналитическое направление реализуется через</a:t>
            </a:r>
            <a:endParaRPr sz="20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8839" y="2972934"/>
            <a:ext cx="10068128" cy="3287189"/>
            <a:chOff x="239268" y="3128772"/>
            <a:chExt cx="8667115" cy="1394460"/>
          </a:xfrm>
          <a:solidFill>
            <a:srgbClr val="8CA3C5"/>
          </a:solidFill>
        </p:grpSpPr>
        <p:sp>
          <p:nvSpPr>
            <p:cNvPr id="7" name="object 7"/>
            <p:cNvSpPr/>
            <p:nvPr/>
          </p:nvSpPr>
          <p:spPr>
            <a:xfrm>
              <a:off x="252222" y="3141726"/>
              <a:ext cx="8641080" cy="1369060"/>
            </a:xfrm>
            <a:custGeom>
              <a:avLst/>
              <a:gdLst/>
              <a:ahLst/>
              <a:cxnLst/>
              <a:rect l="l" t="t" r="r" b="b"/>
              <a:pathLst>
                <a:path w="8641080" h="1369060">
                  <a:moveTo>
                    <a:pt x="8412988" y="0"/>
                  </a:moveTo>
                  <a:lnTo>
                    <a:pt x="228092" y="0"/>
                  </a:lnTo>
                  <a:lnTo>
                    <a:pt x="182123" y="4633"/>
                  </a:lnTo>
                  <a:lnTo>
                    <a:pt x="139308" y="17922"/>
                  </a:lnTo>
                  <a:lnTo>
                    <a:pt x="100563" y="38951"/>
                  </a:lnTo>
                  <a:lnTo>
                    <a:pt x="66806" y="66801"/>
                  </a:lnTo>
                  <a:lnTo>
                    <a:pt x="38954" y="100558"/>
                  </a:lnTo>
                  <a:lnTo>
                    <a:pt x="17924" y="139303"/>
                  </a:lnTo>
                  <a:lnTo>
                    <a:pt x="4634" y="182119"/>
                  </a:lnTo>
                  <a:lnTo>
                    <a:pt x="0" y="228091"/>
                  </a:lnTo>
                  <a:lnTo>
                    <a:pt x="0" y="1140460"/>
                  </a:lnTo>
                  <a:lnTo>
                    <a:pt x="4634" y="1186432"/>
                  </a:lnTo>
                  <a:lnTo>
                    <a:pt x="17924" y="1229248"/>
                  </a:lnTo>
                  <a:lnTo>
                    <a:pt x="38954" y="1267993"/>
                  </a:lnTo>
                  <a:lnTo>
                    <a:pt x="66806" y="1301750"/>
                  </a:lnTo>
                  <a:lnTo>
                    <a:pt x="100563" y="1329600"/>
                  </a:lnTo>
                  <a:lnTo>
                    <a:pt x="139308" y="1350629"/>
                  </a:lnTo>
                  <a:lnTo>
                    <a:pt x="182123" y="1363918"/>
                  </a:lnTo>
                  <a:lnTo>
                    <a:pt x="228092" y="1368552"/>
                  </a:lnTo>
                  <a:lnTo>
                    <a:pt x="8412988" y="1368552"/>
                  </a:lnTo>
                  <a:lnTo>
                    <a:pt x="8458960" y="1363918"/>
                  </a:lnTo>
                  <a:lnTo>
                    <a:pt x="8501776" y="1350629"/>
                  </a:lnTo>
                  <a:lnTo>
                    <a:pt x="8540521" y="1329600"/>
                  </a:lnTo>
                  <a:lnTo>
                    <a:pt x="8574278" y="1301750"/>
                  </a:lnTo>
                  <a:lnTo>
                    <a:pt x="8602128" y="1267993"/>
                  </a:lnTo>
                  <a:lnTo>
                    <a:pt x="8623157" y="1229248"/>
                  </a:lnTo>
                  <a:lnTo>
                    <a:pt x="8636446" y="1186432"/>
                  </a:lnTo>
                  <a:lnTo>
                    <a:pt x="8641080" y="1140460"/>
                  </a:lnTo>
                  <a:lnTo>
                    <a:pt x="8641080" y="228091"/>
                  </a:lnTo>
                  <a:lnTo>
                    <a:pt x="8636446" y="182119"/>
                  </a:lnTo>
                  <a:lnTo>
                    <a:pt x="8623157" y="139303"/>
                  </a:lnTo>
                  <a:lnTo>
                    <a:pt x="8602128" y="100558"/>
                  </a:lnTo>
                  <a:lnTo>
                    <a:pt x="8574278" y="66801"/>
                  </a:lnTo>
                  <a:lnTo>
                    <a:pt x="8540521" y="38951"/>
                  </a:lnTo>
                  <a:lnTo>
                    <a:pt x="8501776" y="17922"/>
                  </a:lnTo>
                  <a:lnTo>
                    <a:pt x="8458960" y="4633"/>
                  </a:lnTo>
                  <a:lnTo>
                    <a:pt x="8412988" y="0"/>
                  </a:lnTo>
                  <a:close/>
                </a:path>
              </a:pathLst>
            </a:custGeom>
            <a:grpFill/>
            <a:ln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222" y="3141726"/>
              <a:ext cx="8641080" cy="1369060"/>
            </a:xfrm>
            <a:custGeom>
              <a:avLst/>
              <a:gdLst/>
              <a:ahLst/>
              <a:cxnLst/>
              <a:rect l="l" t="t" r="r" b="b"/>
              <a:pathLst>
                <a:path w="8641080" h="1369060">
                  <a:moveTo>
                    <a:pt x="0" y="228091"/>
                  </a:moveTo>
                  <a:lnTo>
                    <a:pt x="4634" y="182119"/>
                  </a:lnTo>
                  <a:lnTo>
                    <a:pt x="17924" y="139303"/>
                  </a:lnTo>
                  <a:lnTo>
                    <a:pt x="38954" y="100558"/>
                  </a:lnTo>
                  <a:lnTo>
                    <a:pt x="66806" y="66801"/>
                  </a:lnTo>
                  <a:lnTo>
                    <a:pt x="100563" y="38951"/>
                  </a:lnTo>
                  <a:lnTo>
                    <a:pt x="139308" y="17922"/>
                  </a:lnTo>
                  <a:lnTo>
                    <a:pt x="182123" y="4633"/>
                  </a:lnTo>
                  <a:lnTo>
                    <a:pt x="228092" y="0"/>
                  </a:lnTo>
                  <a:lnTo>
                    <a:pt x="8412988" y="0"/>
                  </a:lnTo>
                  <a:lnTo>
                    <a:pt x="8458960" y="4633"/>
                  </a:lnTo>
                  <a:lnTo>
                    <a:pt x="8501776" y="17922"/>
                  </a:lnTo>
                  <a:lnTo>
                    <a:pt x="8540521" y="38951"/>
                  </a:lnTo>
                  <a:lnTo>
                    <a:pt x="8574278" y="66801"/>
                  </a:lnTo>
                  <a:lnTo>
                    <a:pt x="8602128" y="100558"/>
                  </a:lnTo>
                  <a:lnTo>
                    <a:pt x="8623157" y="139303"/>
                  </a:lnTo>
                  <a:lnTo>
                    <a:pt x="8636446" y="182119"/>
                  </a:lnTo>
                  <a:lnTo>
                    <a:pt x="8641080" y="228091"/>
                  </a:lnTo>
                  <a:lnTo>
                    <a:pt x="8641080" y="1140460"/>
                  </a:lnTo>
                  <a:lnTo>
                    <a:pt x="8636446" y="1186432"/>
                  </a:lnTo>
                  <a:lnTo>
                    <a:pt x="8623157" y="1229248"/>
                  </a:lnTo>
                  <a:lnTo>
                    <a:pt x="8602128" y="1267993"/>
                  </a:lnTo>
                  <a:lnTo>
                    <a:pt x="8574278" y="1301750"/>
                  </a:lnTo>
                  <a:lnTo>
                    <a:pt x="8540521" y="1329600"/>
                  </a:lnTo>
                  <a:lnTo>
                    <a:pt x="8501776" y="1350629"/>
                  </a:lnTo>
                  <a:lnTo>
                    <a:pt x="8458960" y="1363918"/>
                  </a:lnTo>
                  <a:lnTo>
                    <a:pt x="8412988" y="1368552"/>
                  </a:lnTo>
                  <a:lnTo>
                    <a:pt x="228092" y="1368552"/>
                  </a:lnTo>
                  <a:lnTo>
                    <a:pt x="182123" y="1363918"/>
                  </a:lnTo>
                  <a:lnTo>
                    <a:pt x="139308" y="1350629"/>
                  </a:lnTo>
                  <a:lnTo>
                    <a:pt x="100563" y="1329600"/>
                  </a:lnTo>
                  <a:lnTo>
                    <a:pt x="66806" y="1301750"/>
                  </a:lnTo>
                  <a:lnTo>
                    <a:pt x="38954" y="1267993"/>
                  </a:lnTo>
                  <a:lnTo>
                    <a:pt x="17924" y="1229248"/>
                  </a:lnTo>
                  <a:lnTo>
                    <a:pt x="4634" y="1186432"/>
                  </a:lnTo>
                  <a:lnTo>
                    <a:pt x="0" y="1140460"/>
                  </a:lnTo>
                  <a:lnTo>
                    <a:pt x="0" y="228091"/>
                  </a:lnTo>
                  <a:close/>
                </a:path>
              </a:pathLst>
            </a:custGeom>
            <a:grpFill/>
            <a:ln w="25908"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3932" y="409417"/>
            <a:ext cx="1103116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взаимодействия с семьями обучающихся: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0870" y="1936025"/>
            <a:ext cx="10136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(опросы, социологические срезы, индивидуальные блокноты, «почтовый ящик», педагогические беседы с родителями (законными представителями); дни (недели</a:t>
            </a:r>
            <a:r>
              <a:rPr lang="ru-RU" b="1" spc="-2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) открытых дверей, открытые просмотры занятий и других видов деятельности детей)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55769" y="3366008"/>
            <a:ext cx="98541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b="1" spc="-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(групповые родительские собрания, конференции, круглые столы, семинары-практикумы, тренинги и ролевые игры, консультации, педагогические гостиные, родительские клубы, информационные проекты, стенды, ширмы, папки-передвижки для родителей (законных представителей); журналы и газеты, издаваемые ДОО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медиарепортажи и интервью; фотографии, выставки детских работ, совместных работ </a:t>
            </a:r>
            <a:r>
              <a:rPr lang="ru-RU" b="1" spc="-5" dirty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</a:t>
            </a:r>
            <a:r>
              <a:rPr lang="ru-RU" b="1" spc="-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) и детей; досуговая форма – совместные праздники и вечера, семейные спортивные и тематические мероприятия, тематические досуги, знакомство с семейными традициями).</a:t>
            </a:r>
          </a:p>
          <a:p>
            <a:pPr algn="just">
              <a:lnSpc>
                <a:spcPct val="100000"/>
              </a:lnSpc>
              <a:buNone/>
            </a:pPr>
            <a:endParaRPr lang="ru-RU" b="1" spc="-15" dirty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12"/>
          <p:cNvSpPr txBox="1">
            <a:spLocks/>
          </p:cNvSpPr>
          <p:nvPr/>
        </p:nvSpPr>
        <p:spPr>
          <a:xfrm>
            <a:off x="1208943" y="2644548"/>
            <a:ext cx="1012649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-22860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-25" normalizeH="0" baseline="0" noProof="0" dirty="0" smtClean="0">
              <a:ln>
                <a:noFill/>
              </a:ln>
              <a:solidFill>
                <a:srgbClr val="1F3662"/>
              </a:solidFill>
              <a:effectLst/>
              <a:uLnTx/>
              <a:uFillTx/>
              <a:ea typeface="+mn-ea"/>
            </a:endParaRPr>
          </a:p>
          <a:p>
            <a:pPr marL="469265" marR="464820" lvl="0" indent="-22860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u="heavy" strike="noStrike" kern="1200" cap="none" spc="0" normalizeH="0" noProof="0" dirty="0" smtClean="0">
                <a:ln>
                  <a:noFill/>
                </a:ln>
                <a:solidFill>
                  <a:srgbClr val="1F3662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Просветительское и консультационное направления реализуются через</a:t>
            </a:r>
            <a:endParaRPr kumimoji="0" lang="ru-RU" sz="2000" u="none" strike="noStrike" kern="1200" cap="none" spc="0" normalizeH="0" noProof="0" dirty="0" smtClean="0">
              <a:ln>
                <a:noFill/>
              </a:ln>
              <a:solidFill>
                <a:srgbClr val="1F366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06224" y="773509"/>
            <a:ext cx="447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Организационный раздел </a:t>
            </a:r>
            <a:endParaRPr lang="ru-RU" sz="2800" dirty="0"/>
          </a:p>
        </p:txBody>
      </p:sp>
      <p:sp>
        <p:nvSpPr>
          <p:cNvPr id="13" name="object 6"/>
          <p:cNvSpPr txBox="1"/>
          <p:nvPr/>
        </p:nvSpPr>
        <p:spPr>
          <a:xfrm>
            <a:off x="612843" y="1492758"/>
            <a:ext cx="11021438" cy="525656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r>
              <a:rPr lang="ru-RU" sz="2200" b="1" i="1" spc="-20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Организационный</a:t>
            </a:r>
            <a:r>
              <a:rPr sz="2200" b="1" i="1" spc="-1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20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раздел</a:t>
            </a:r>
            <a:r>
              <a:rPr lang="ru-RU" sz="2200" b="1" i="1" spc="-1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5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включает</a:t>
            </a:r>
            <a:r>
              <a:rPr sz="2200" b="1" i="1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2200" b="1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описание психолого-педагогических и кадровых условий реализации Программы; организации развивающей предметно-пространственной среды в ДОО; материально-техническое обеспечение Программы, обеспеченность методическими материалами и средствами обучения и воспитания; режим и распорядок дня в дошкольных группах и в группах раннего возраста; календарный план воспитательной работы.</a:t>
            </a:r>
            <a:endParaRPr lang="ru-RU" b="1" spc="-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r>
              <a:rPr lang="ru-RU" sz="2400" b="1" spc="-5" dirty="0" smtClean="0">
                <a:latin typeface="Times New Roman"/>
                <a:cs typeface="Times New Roman"/>
              </a:rPr>
              <a:t>    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0936" y="2110465"/>
            <a:ext cx="10719881" cy="25205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50000"/>
              </a:lnSpc>
            </a:pPr>
            <a:r>
              <a:rPr sz="1800" b="1" i="1" u="heavy" spc="-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Юридический</a:t>
            </a:r>
            <a:r>
              <a:rPr sz="1800" b="1" i="1" u="heavy" spc="14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i="1" u="heavy" spc="14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почтовый</a:t>
            </a:r>
            <a:r>
              <a:rPr sz="1800" b="1" i="1" u="heavy" spc="15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адрес:</a:t>
            </a:r>
            <a:r>
              <a:rPr sz="1800" b="1" i="1" u="heavy" spc="13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188502,</a:t>
            </a:r>
            <a:r>
              <a:rPr sz="1800" b="1" spc="14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Ленинградская</a:t>
            </a:r>
            <a:r>
              <a:rPr sz="1800" b="1" spc="13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область,</a:t>
            </a:r>
            <a:r>
              <a:rPr sz="1800" b="1" spc="16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F3662"/>
                </a:solidFill>
                <a:latin typeface="Times New Roman"/>
                <a:cs typeface="Times New Roman"/>
              </a:rPr>
              <a:t>Ломоносовский </a:t>
            </a:r>
            <a:r>
              <a:rPr sz="1800" b="1" spc="-434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муниципальный</a:t>
            </a:r>
            <a:r>
              <a:rPr sz="1800" b="1" spc="1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район,</a:t>
            </a:r>
            <a:r>
              <a:rPr sz="1800" b="1" spc="2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1F3662"/>
                </a:solidFill>
                <a:latin typeface="Times New Roman"/>
                <a:cs typeface="Times New Roman"/>
              </a:rPr>
              <a:t>Горбунковское</a:t>
            </a:r>
            <a:r>
              <a:rPr sz="1800" b="1" spc="2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сельское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поселение, </a:t>
            </a:r>
            <a:r>
              <a:rPr sz="1800" b="1" spc="-25" dirty="0">
                <a:solidFill>
                  <a:srgbClr val="1F3662"/>
                </a:solidFill>
                <a:latin typeface="Times New Roman"/>
                <a:cs typeface="Times New Roman"/>
              </a:rPr>
              <a:t>д.Горбунки</a:t>
            </a:r>
            <a:r>
              <a:rPr sz="1800" b="1" spc="1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д.29А </a:t>
            </a:r>
            <a:endParaRPr lang="ru-RU" b="1" spc="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R="5080" algn="just"/>
            <a:endParaRPr lang="ru-RU" sz="800" b="1" spc="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R="5080" algn="just">
              <a:lnSpc>
                <a:spcPct val="150000"/>
              </a:lnSpc>
            </a:pPr>
            <a:r>
              <a:rPr sz="1800" b="1" i="1" u="heavy" spc="-20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Телефон</a:t>
            </a:r>
            <a:r>
              <a:rPr sz="1800" b="1" i="1" u="heavy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800" b="1" i="1" u="heavy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8</a:t>
            </a:r>
            <a:r>
              <a:rPr sz="1800" b="1" spc="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-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(812-76)</a:t>
            </a:r>
            <a:r>
              <a:rPr sz="1800" b="1" spc="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-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53-348</a:t>
            </a:r>
            <a:endParaRPr lang="ru-RU" sz="1800" b="1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R="5080" algn="just"/>
            <a:endParaRPr sz="800" dirty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sz="1800" b="1" i="1" u="heavy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E-mail:</a:t>
            </a:r>
            <a:r>
              <a:rPr sz="1800" b="1" i="1" spc="-4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1F3662"/>
                </a:solidFill>
                <a:latin typeface="Times New Roman"/>
                <a:cs typeface="Times New Roman"/>
                <a:hlinkClick r:id="rId2"/>
              </a:rPr>
              <a:t>gorb_dou@lmn.su</a:t>
            </a:r>
            <a:endParaRPr lang="ru-RU" sz="1800" b="1" spc="-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just"/>
            <a:endParaRPr sz="800" dirty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sz="1800" b="1" i="1" u="heavy" spc="-1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Информационный</a:t>
            </a:r>
            <a:r>
              <a:rPr sz="1800" b="1" i="1" u="heavy" spc="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сайт</a:t>
            </a:r>
            <a:r>
              <a:rPr sz="1800" b="1" i="1" u="heavy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ДОУ:</a:t>
            </a:r>
            <a:r>
              <a:rPr sz="1800" b="1" i="1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dou2.lmn.su</a:t>
            </a:r>
            <a:endParaRPr sz="18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284" y="613698"/>
            <a:ext cx="77171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91510" y="-1673157"/>
            <a:ext cx="6167655" cy="8531157"/>
            <a:chOff x="319760" y="1053846"/>
            <a:chExt cx="11332494" cy="13934556"/>
          </a:xfrm>
        </p:grpSpPr>
        <p:sp>
          <p:nvSpPr>
            <p:cNvPr id="6" name="object 4"/>
            <p:cNvSpPr/>
            <p:nvPr/>
          </p:nvSpPr>
          <p:spPr>
            <a:xfrm>
              <a:off x="319760" y="1053846"/>
              <a:ext cx="5981700" cy="270510"/>
            </a:xfrm>
            <a:custGeom>
              <a:avLst/>
              <a:gdLst/>
              <a:ahLst/>
              <a:cxnLst/>
              <a:rect l="l" t="t" r="r" b="b"/>
              <a:pathLst>
                <a:path w="5981700" h="270509">
                  <a:moveTo>
                    <a:pt x="33769" y="168782"/>
                  </a:moveTo>
                  <a:lnTo>
                    <a:pt x="20622" y="171436"/>
                  </a:lnTo>
                  <a:lnTo>
                    <a:pt x="9888" y="178673"/>
                  </a:lnTo>
                  <a:lnTo>
                    <a:pt x="2652" y="189410"/>
                  </a:lnTo>
                  <a:lnTo>
                    <a:pt x="0" y="202564"/>
                  </a:lnTo>
                  <a:lnTo>
                    <a:pt x="0" y="270128"/>
                  </a:lnTo>
                  <a:lnTo>
                    <a:pt x="26281" y="264822"/>
                  </a:lnTo>
                  <a:lnTo>
                    <a:pt x="47745" y="250348"/>
                  </a:lnTo>
                  <a:lnTo>
                    <a:pt x="62218" y="228873"/>
                  </a:lnTo>
                  <a:lnTo>
                    <a:pt x="67525" y="202564"/>
                  </a:lnTo>
                  <a:lnTo>
                    <a:pt x="64873" y="189410"/>
                  </a:lnTo>
                  <a:lnTo>
                    <a:pt x="57638" y="178673"/>
                  </a:lnTo>
                  <a:lnTo>
                    <a:pt x="46909" y="171436"/>
                  </a:lnTo>
                  <a:lnTo>
                    <a:pt x="33769" y="168782"/>
                  </a:lnTo>
                  <a:close/>
                </a:path>
                <a:path w="5981700" h="270509">
                  <a:moveTo>
                    <a:pt x="5981217" y="67563"/>
                  </a:moveTo>
                  <a:lnTo>
                    <a:pt x="5913653" y="67563"/>
                  </a:lnTo>
                  <a:lnTo>
                    <a:pt x="5913653" y="135127"/>
                  </a:lnTo>
                  <a:lnTo>
                    <a:pt x="5939962" y="129803"/>
                  </a:lnTo>
                  <a:lnTo>
                    <a:pt x="5961437" y="115300"/>
                  </a:lnTo>
                  <a:lnTo>
                    <a:pt x="5975911" y="93819"/>
                  </a:lnTo>
                  <a:lnTo>
                    <a:pt x="5981217" y="67563"/>
                  </a:lnTo>
                  <a:close/>
                </a:path>
                <a:path w="5981700" h="270509">
                  <a:moveTo>
                    <a:pt x="5913653" y="0"/>
                  </a:moveTo>
                  <a:lnTo>
                    <a:pt x="5887398" y="5306"/>
                  </a:lnTo>
                  <a:lnTo>
                    <a:pt x="5865917" y="19780"/>
                  </a:lnTo>
                  <a:lnTo>
                    <a:pt x="5851413" y="41255"/>
                  </a:lnTo>
                  <a:lnTo>
                    <a:pt x="5846089" y="67563"/>
                  </a:lnTo>
                  <a:lnTo>
                    <a:pt x="5848760" y="80718"/>
                  </a:lnTo>
                  <a:lnTo>
                    <a:pt x="5856027" y="91455"/>
                  </a:lnTo>
                  <a:lnTo>
                    <a:pt x="5866770" y="98692"/>
                  </a:lnTo>
                  <a:lnTo>
                    <a:pt x="5879871" y="101345"/>
                  </a:lnTo>
                  <a:lnTo>
                    <a:pt x="5893025" y="98692"/>
                  </a:lnTo>
                  <a:lnTo>
                    <a:pt x="5903763" y="91455"/>
                  </a:lnTo>
                  <a:lnTo>
                    <a:pt x="5911000" y="80718"/>
                  </a:lnTo>
                  <a:lnTo>
                    <a:pt x="5913653" y="67563"/>
                  </a:lnTo>
                  <a:lnTo>
                    <a:pt x="5981217" y="67563"/>
                  </a:lnTo>
                  <a:lnTo>
                    <a:pt x="5975911" y="41255"/>
                  </a:lnTo>
                  <a:lnTo>
                    <a:pt x="5961437" y="19780"/>
                  </a:lnTo>
                  <a:lnTo>
                    <a:pt x="5939962" y="5306"/>
                  </a:lnTo>
                  <a:lnTo>
                    <a:pt x="5913653" y="0"/>
                  </a:lnTo>
                  <a:close/>
                </a:path>
              </a:pathLst>
            </a:custGeom>
            <a:solidFill>
              <a:srgbClr val="A3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568" y="6424289"/>
              <a:ext cx="10938686" cy="8564113"/>
            </a:xfrm>
            <a:prstGeom prst="rect">
              <a:avLst/>
            </a:prstGeom>
          </p:spPr>
        </p:pic>
      </p:grpSp>
      <p:sp>
        <p:nvSpPr>
          <p:cNvPr id="9" name="Горизонтальный свиток 8"/>
          <p:cNvSpPr/>
          <p:nvPr/>
        </p:nvSpPr>
        <p:spPr>
          <a:xfrm rot="20463761">
            <a:off x="771760" y="1604511"/>
            <a:ext cx="4635105" cy="1138135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DA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B154"/>
                  </a:solidFill>
                </a:ln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200" dirty="0">
              <a:ln>
                <a:solidFill>
                  <a:srgbClr val="FFB15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9136" y="1575560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Название программы: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944" y="2695274"/>
            <a:ext cx="29867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Сокращённое название: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166" y="3567023"/>
            <a:ext cx="199272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Срок освоения: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401" y="4457263"/>
            <a:ext cx="342741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Программа ориентирована: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254" y="1491967"/>
            <a:ext cx="7555933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муниципального дошкольного образовательного  учреждения «Детский сад №2 «Радуга»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605" y="2709493"/>
            <a:ext cx="710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ОП ДО МДОУ №2 «Радуга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7026" y="3565276"/>
            <a:ext cx="710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6 лет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3311" y="4459582"/>
            <a:ext cx="71037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На детей от 1,5 до 7 (8) лет с учётом возрастных и индивидуальных особенностей (в том числе для одарённых детей и детей с ограниченными возможностями здоровья)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28017" y="799290"/>
            <a:ext cx="1123544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Образовательная программа дошкольного  образования муниципального дошкольного образовательного учреждения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«Детский сад №2 «Радуга»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593387" y="2548647"/>
            <a:ext cx="10982527" cy="2920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</a:t>
            </a:r>
            <a:r>
              <a:rPr b="1" spc="-5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азработана</a:t>
            </a:r>
            <a:r>
              <a:rPr lang="ru-RU" b="1" spc="-4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в соответствии с </a:t>
            </a:r>
            <a:r>
              <a:rPr b="1" spc="-1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Федеральн</a:t>
            </a:r>
            <a:r>
              <a:rPr lang="ru-RU" b="1" spc="-1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ым</a:t>
            </a:r>
            <a:r>
              <a:rPr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2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государственн</a:t>
            </a:r>
            <a:r>
              <a:rPr lang="ru-RU" b="1" spc="-2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ым</a:t>
            </a:r>
            <a:r>
              <a:rPr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15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образовательн</a:t>
            </a:r>
            <a:r>
              <a:rPr lang="ru-RU" b="1" spc="-15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ым</a:t>
            </a:r>
            <a:r>
              <a:rPr lang="ru-RU" b="1" spc="-1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стандарт</a:t>
            </a:r>
            <a:r>
              <a:rPr lang="ru-RU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ом</a:t>
            </a:r>
            <a:r>
              <a:rPr b="1" spc="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1F3662"/>
                </a:solidFill>
                <a:latin typeface="Times New Roman"/>
                <a:cs typeface="Times New Roman"/>
              </a:rPr>
              <a:t>дошкольного</a:t>
            </a:r>
            <a:r>
              <a:rPr b="1" spc="2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15" dirty="0" err="1">
                <a:solidFill>
                  <a:srgbClr val="1F3662"/>
                </a:solidFill>
                <a:latin typeface="Times New Roman"/>
                <a:cs typeface="Times New Roman"/>
              </a:rPr>
              <a:t>образования</a:t>
            </a:r>
            <a:r>
              <a:rPr b="1" spc="4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b="1" spc="40" dirty="0" smtClean="0">
                <a:solidFill>
                  <a:srgbClr val="1F3662"/>
                </a:solidFill>
                <a:latin typeface="Times New Roman"/>
                <a:cs typeface="Times New Roman"/>
              </a:rPr>
              <a:t>(утвержден приказом Минобрнауки России от 17 октября 2013г. №1155, зарегистрировано в Минюсте России 14 ноября 2013г., регистрационный №30384; в редакции приказа Минпросвещения России от 8 ноября 2022г. №955, зарегистрировано в Минюсте России 6 февраля 2023г., регистрационный №72264) и федеральной образовательной программой дошкольного образования (</a:t>
            </a:r>
            <a:r>
              <a:rPr lang="ru-RU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утверждена приказом Минпросвещения России от 25 ноября 2022г. №1028, зарегистрировано в Минюсте России 28 декабря 2022г</a:t>
            </a:r>
            <a:r>
              <a:rPr lang="ru-RU" b="1" spc="-10" smtClean="0">
                <a:solidFill>
                  <a:srgbClr val="1F3662"/>
                </a:solidFill>
                <a:latin typeface="Times New Roman"/>
                <a:cs typeface="Times New Roman"/>
              </a:rPr>
              <a:t>., регистрационный №71847).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525293" y="497734"/>
            <a:ext cx="11235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Цель образовательной</a:t>
            </a:r>
            <a:r>
              <a:rPr kumimoji="0" lang="ru-RU" sz="28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программы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1754" y="1239279"/>
            <a:ext cx="1077824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366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рограммы является разностороннее развитие ребёнка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дошкольного детства с </a:t>
            </a:r>
            <a:r>
              <a:rPr lang="ru-RU" sz="2000" dirty="0" smtClean="0">
                <a:solidFill>
                  <a:srgbClr val="1F366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учётом возрастных и индивидуальных особенностей на основе духовно-нравственных ценностей российского народа,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исторических и национально-культурных традиций.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1F366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традиционным российским духовно-нравственным ценностям относятся прежде всего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86382" y="877113"/>
            <a:ext cx="11235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Задачи образовательной</a:t>
            </a:r>
            <a:r>
              <a:rPr kumimoji="0" lang="ru-RU" sz="28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программы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3117" y="1649724"/>
            <a:ext cx="109728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единых для Российской Федерации содержания дошкольного образования и планируемых результатов освоения образовательной программы дошкольного образования; 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(структурирование) содержания образовательной работы на основе учета возрастных и индивидуальных особенностей развития;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динамики развития социальных, нравственных, патриотических, эстетических, интеллектуальных, физических качеств и способностей ребенка, его инициативности, самостоятельности и ответственности;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66927" y="954934"/>
            <a:ext cx="11235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Задачи образовательной</a:t>
            </a:r>
            <a:r>
              <a:rPr kumimoji="0" lang="ru-RU" sz="28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программы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575" y="1989070"/>
            <a:ext cx="1084634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достижение детьми на этапе завершения дошкольного образования уровня развития, необходимого и достаточного для успешного освоения ими образовательных программ начального общего образования;</a:t>
            </a:r>
          </a:p>
          <a:p>
            <a:pPr algn="just"/>
            <a:endParaRPr lang="ru-RU" sz="8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algn="just"/>
            <a:endParaRPr lang="ru-RU" sz="8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28016" y="517189"/>
            <a:ext cx="1123544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Программа содержит</a:t>
            </a:r>
            <a:r>
              <a:rPr kumimoji="0" lang="ru-RU" sz="32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три основных раздела:</a:t>
            </a: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838529" y="1040860"/>
          <a:ext cx="8336604" cy="474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1677" y="5204791"/>
            <a:ext cx="10262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Каждый</a:t>
            </a:r>
            <a:r>
              <a:rPr lang="ru-RU" sz="2000" b="1" spc="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раздел</a:t>
            </a:r>
            <a:r>
              <a:rPr lang="ru-RU" sz="2000" b="1" spc="-1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включает</a:t>
            </a:r>
            <a:r>
              <a:rPr lang="ru-RU" sz="2000" b="1" spc="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в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себя</a:t>
            </a:r>
            <a:r>
              <a:rPr lang="ru-RU" sz="2000" b="1" spc="-2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обязательную</a:t>
            </a:r>
            <a:r>
              <a:rPr lang="ru-RU" sz="2000" b="1" spc="-3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часть и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часть,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формируемую</a:t>
            </a:r>
            <a:r>
              <a:rPr lang="ru-RU" sz="2000" b="1" spc="-4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участниками</a:t>
            </a:r>
            <a:r>
              <a:rPr lang="ru-RU" sz="2000" b="1" spc="-3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образовательных</a:t>
            </a:r>
            <a:r>
              <a:rPr lang="ru-RU" sz="2000"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отношений.</a:t>
            </a:r>
            <a:endParaRPr lang="ru-RU" sz="2000" b="1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4671" y="2102197"/>
            <a:ext cx="10369685" cy="205056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5080" indent="457200" algn="just">
              <a:lnSpc>
                <a:spcPct val="149500"/>
              </a:lnSpc>
            </a:pPr>
            <a:r>
              <a:rPr sz="2200" b="1" i="1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Целевой раздел </a:t>
            </a:r>
            <a:r>
              <a:rPr sz="2200" b="1" i="1" spc="-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включает в </a:t>
            </a:r>
            <a:r>
              <a:rPr sz="2200" b="1" i="1" spc="-25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себя</a:t>
            </a:r>
            <a:r>
              <a:rPr sz="2200" b="1" i="1" spc="-25" dirty="0" smtClean="0">
                <a:solidFill>
                  <a:srgbClr val="1F3662"/>
                </a:solidFill>
                <a:latin typeface="Times New Roman"/>
                <a:cs typeface="Times New Roman"/>
              </a:rPr>
              <a:t>:</a:t>
            </a:r>
            <a:r>
              <a:rPr lang="ru-RU" sz="2200" spc="-2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цели, задачи, принципы её формирования; планируемые образовательные результаты освоения Программы в раннем, дошкольном возрастах, а также на этапе завершения освоения Программы; подходы к педагогической диагностике достижения планируемых образовательных результатов.</a:t>
            </a:r>
            <a:endParaRPr lang="ru-RU" sz="2200" b="1" i="1" u="sng" spc="-2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5302" y="680936"/>
            <a:ext cx="57148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Содержание целевого раздела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4448" y="428765"/>
            <a:ext cx="105596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освоения программы (к концу дошкольного возраста)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73241" y="1375011"/>
            <a:ext cx="1094265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ребенка сформированы основные физические и нравственно-волевые качества;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владеет основными движениями и элементами спортивных игр, может контролировать свои движение и управлять ими;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соблюдает элементарные правила здорового образа жизни и личной гигиены;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результативно выполняет физические упражнения (общеразвивающие, основные движения, спортивные), участвует в туристических пеших прогулках, осваивает простейшие туристические навыки, ориентируется на местности;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проявляет элементы творчества в двигательной деятельности;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проявляет нравственно-волевые качества, самоконтроль и может осуществлять анализ своей двигательной деятельности;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владеет навыками личной гигиены, может заботливо относится к своему здоровью и здоровью окружающих, стремится оказать помощь и поддержку заболевшим людям;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ребенка выражено стремление заниматься социально значимой деятельностью;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1428</Words>
  <Application>Microsoft Office PowerPoint</Application>
  <PresentationFormat>Широкоэкранный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Речевое развитие</vt:lpstr>
      <vt:lpstr>Диагностика- аналитическое направление реализуется через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МДОУ №2</cp:lastModifiedBy>
  <cp:revision>73</cp:revision>
  <dcterms:created xsi:type="dcterms:W3CDTF">2023-02-10T14:28:12Z</dcterms:created>
  <dcterms:modified xsi:type="dcterms:W3CDTF">2024-06-13T14:17:53Z</dcterms:modified>
</cp:coreProperties>
</file>